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17" r:id="rId2"/>
    <p:sldId id="358" r:id="rId3"/>
    <p:sldId id="324" r:id="rId4"/>
    <p:sldId id="322" r:id="rId5"/>
    <p:sldId id="325" r:id="rId6"/>
    <p:sldId id="323" r:id="rId7"/>
    <p:sldId id="301" r:id="rId8"/>
    <p:sldId id="340" r:id="rId9"/>
    <p:sldId id="350" r:id="rId10"/>
    <p:sldId id="321" r:id="rId11"/>
    <p:sldId id="341" r:id="rId12"/>
    <p:sldId id="333" r:id="rId13"/>
    <p:sldId id="344" r:id="rId14"/>
    <p:sldId id="355" r:id="rId15"/>
    <p:sldId id="349" r:id="rId16"/>
    <p:sldId id="356" r:id="rId17"/>
    <p:sldId id="345" r:id="rId18"/>
    <p:sldId id="357" r:id="rId19"/>
    <p:sldId id="347" r:id="rId20"/>
    <p:sldId id="342" r:id="rId21"/>
    <p:sldId id="283" r:id="rId22"/>
    <p:sldId id="359" r:id="rId23"/>
    <p:sldId id="343" r:id="rId24"/>
    <p:sldId id="353" r:id="rId2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CC3399"/>
    <a:srgbClr val="FF33CC"/>
    <a:srgbClr val="FF99CC"/>
    <a:srgbClr val="FFCC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377" autoAdjust="0"/>
  </p:normalViewPr>
  <p:slideViewPr>
    <p:cSldViewPr snapToGrid="0">
      <p:cViewPr varScale="1">
        <p:scale>
          <a:sx n="78" d="100"/>
          <a:sy n="78" d="100"/>
        </p:scale>
        <p:origin x="-1134" y="-102"/>
      </p:cViewPr>
      <p:guideLst>
        <p:guide orient="horz" pos="2160"/>
        <p:guide pos="2880"/>
      </p:guideLst>
    </p:cSldViewPr>
  </p:slideViewPr>
  <p:outlineViewPr>
    <p:cViewPr>
      <p:scale>
        <a:sx n="33" d="100"/>
        <a:sy n="33" d="100"/>
      </p:scale>
      <p:origin x="0" y="831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34" charset="0"/>
              </a:defRPr>
            </a:lvl1pPr>
          </a:lstStyle>
          <a:p>
            <a:pPr>
              <a:defRPr/>
            </a:pPr>
            <a:endParaRPr lang="en-US"/>
          </a:p>
        </p:txBody>
      </p:sp>
      <p:sp>
        <p:nvSpPr>
          <p:cNvPr id="1331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34" charset="0"/>
              </a:defRPr>
            </a:lvl1pPr>
          </a:lstStyle>
          <a:p>
            <a:pPr>
              <a:defRPr/>
            </a:pPr>
            <a:endParaRPr lang="en-US"/>
          </a:p>
        </p:txBody>
      </p:sp>
      <p:sp>
        <p:nvSpPr>
          <p:cNvPr id="1331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pitchFamily="34" charset="0"/>
              </a:defRPr>
            </a:lvl1pPr>
          </a:lstStyle>
          <a:p>
            <a:pPr>
              <a:defRPr/>
            </a:pPr>
            <a:fld id="{B0558EA0-BEE4-4AE6-A9FA-4DDF75C03DCF}" type="slidenum">
              <a:rPr lang="en-US"/>
              <a:pPr>
                <a:defRPr/>
              </a:pPr>
              <a:t>‹#›</a:t>
            </a:fld>
            <a:endParaRPr lang="en-US"/>
          </a:p>
        </p:txBody>
      </p:sp>
    </p:spTree>
    <p:extLst>
      <p:ext uri="{BB962C8B-B14F-4D97-AF65-F5344CB8AC3E}">
        <p14:creationId xmlns:p14="http://schemas.microsoft.com/office/powerpoint/2010/main" xmlns="" val="25666569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p:cNvSpPr>
            <a:spLocks noGrp="1" noChangeArrowheads="1"/>
          </p:cNvSpPr>
          <p:nvPr>
            <p:ph type="ftr" sz="quarter" idx="4"/>
          </p:nvPr>
        </p:nvSpPr>
        <p:spPr>
          <a:noFill/>
        </p:spPr>
        <p:txBody>
          <a:bodyPr/>
          <a:lstStyle/>
          <a:p>
            <a:endParaRPr lang="en-US" smtClean="0">
              <a:latin typeface="Arial" charset="0"/>
            </a:endParaRPr>
          </a:p>
        </p:txBody>
      </p:sp>
      <p:sp>
        <p:nvSpPr>
          <p:cNvPr id="46082" name="Rectangle 7"/>
          <p:cNvSpPr>
            <a:spLocks noGrp="1" noChangeArrowheads="1"/>
          </p:cNvSpPr>
          <p:nvPr>
            <p:ph type="sldNum" sz="quarter" idx="5"/>
          </p:nvPr>
        </p:nvSpPr>
        <p:spPr>
          <a:noFill/>
        </p:spPr>
        <p:txBody>
          <a:bodyPr/>
          <a:lstStyle/>
          <a:p>
            <a:fld id="{10D8E5D4-FC22-4A90-83CB-F8474859785F}" type="slidenum">
              <a:rPr lang="en-US" smtClean="0">
                <a:latin typeface="Arial" charset="0"/>
              </a:rPr>
              <a:pPr/>
              <a:t>3</a:t>
            </a:fld>
            <a:endParaRPr lang="en-US" smtClean="0">
              <a:latin typeface="Arial" charset="0"/>
            </a:endParaRPr>
          </a:p>
        </p:txBody>
      </p:sp>
      <p:sp>
        <p:nvSpPr>
          <p:cNvPr id="46083" name="Rectangle 7"/>
          <p:cNvSpPr txBox="1">
            <a:spLocks noGrp="1" noChangeArrowheads="1"/>
          </p:cNvSpPr>
          <p:nvPr/>
        </p:nvSpPr>
        <p:spPr bwMode="auto">
          <a:xfrm>
            <a:off x="3971925" y="8831263"/>
            <a:ext cx="3036888" cy="463550"/>
          </a:xfrm>
          <a:prstGeom prst="rect">
            <a:avLst/>
          </a:prstGeom>
          <a:noFill/>
          <a:ln w="9525">
            <a:noFill/>
            <a:miter lim="800000"/>
            <a:headEnd/>
            <a:tailEnd/>
          </a:ln>
        </p:spPr>
        <p:txBody>
          <a:bodyPr lIns="93169" tIns="46585" rIns="93169" bIns="46585" anchor="b"/>
          <a:lstStyle/>
          <a:p>
            <a:pPr algn="r" defTabSz="931863"/>
            <a:fld id="{DAB9FA2F-EA3C-405D-B3D5-6DFE5FC7FE68}" type="slidenum">
              <a:rPr lang="en-US" sz="1200"/>
              <a:pPr algn="r" defTabSz="931863"/>
              <a:t>3</a:t>
            </a:fld>
            <a:endParaRPr lang="en-US" sz="1200"/>
          </a:p>
        </p:txBody>
      </p:sp>
      <p:sp>
        <p:nvSpPr>
          <p:cNvPr id="46084" name="Rectangle 2"/>
          <p:cNvSpPr>
            <a:spLocks noGrp="1" noRot="1" noChangeAspect="1" noChangeArrowheads="1" noTextEdit="1"/>
          </p:cNvSpPr>
          <p:nvPr>
            <p:ph type="sldImg"/>
          </p:nvPr>
        </p:nvSpPr>
        <p:spPr>
          <a:xfrm>
            <a:off x="1182688" y="700088"/>
            <a:ext cx="4648200" cy="3486150"/>
          </a:xfrm>
          <a:ln/>
        </p:spPr>
      </p:sp>
      <p:sp>
        <p:nvSpPr>
          <p:cNvPr id="46085" name="Rectangle 3"/>
          <p:cNvSpPr>
            <a:spLocks noGrp="1" noChangeArrowheads="1"/>
          </p:cNvSpPr>
          <p:nvPr>
            <p:ph type="body" idx="1"/>
          </p:nvPr>
        </p:nvSpPr>
        <p:spPr>
          <a:xfrm>
            <a:off x="701675" y="4414838"/>
            <a:ext cx="5607050" cy="4181475"/>
          </a:xfrm>
          <a:noFill/>
          <a:ln/>
        </p:spPr>
        <p:txBody>
          <a:bodyPr lIns="93169" tIns="46585" rIns="93169" bIns="46585"/>
          <a:lstStyle/>
          <a:p>
            <a:endParaRPr lang="en-US" smtClean="0">
              <a:latin typeface="Arial"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558EA0-BEE4-4AE6-A9FA-4DDF75C03DCF}"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2078" tIns="46039" rIns="92078" bIns="46039" anchor="b"/>
          <a:lstStyle/>
          <a:p>
            <a:pPr algn="r"/>
            <a:fld id="{2A48E8D2-3452-4894-A998-6BFD87574C9E}" type="slidenum">
              <a:rPr lang="en-US" sz="1200"/>
              <a:pPr algn="r"/>
              <a:t>5</a:t>
            </a:fld>
            <a:endParaRPr lang="en-US" sz="1200"/>
          </a:p>
        </p:txBody>
      </p:sp>
      <p:sp>
        <p:nvSpPr>
          <p:cNvPr id="57346" name="Rectangle 2"/>
          <p:cNvSpPr>
            <a:spLocks noGrp="1" noRot="1" noChangeAspect="1" noChangeArrowheads="1" noTextEdit="1"/>
          </p:cNvSpPr>
          <p:nvPr>
            <p:ph type="sldImg"/>
          </p:nvPr>
        </p:nvSpPr>
        <p:spPr>
          <a:xfrm>
            <a:off x="1181100" y="696913"/>
            <a:ext cx="4649788" cy="3487737"/>
          </a:xfrm>
          <a:ln/>
        </p:spPr>
      </p:sp>
      <p:sp>
        <p:nvSpPr>
          <p:cNvPr id="57347" name="Rectangle 3"/>
          <p:cNvSpPr>
            <a:spLocks noGrp="1" noChangeArrowheads="1"/>
          </p:cNvSpPr>
          <p:nvPr>
            <p:ph type="body" idx="1"/>
          </p:nvPr>
        </p:nvSpPr>
        <p:spPr>
          <a:noFill/>
          <a:ln/>
        </p:spPr>
        <p:txBody>
          <a:bodyPr lIns="92078" tIns="46039" rIns="92078" bIns="46039"/>
          <a:lstStyle/>
          <a:p>
            <a:pPr marL="230188" indent="-230188" eaLnBrk="1" hangingPunct="1">
              <a:buFontTx/>
              <a:buAutoNum type="arabicParenR"/>
            </a:pPr>
            <a:r>
              <a:rPr lang="en-US" smtClean="0">
                <a:latin typeface="Arial" charset="0"/>
                <a:ea typeface="ＭＳ Ｐゴシック"/>
                <a:cs typeface="ＭＳ Ｐゴシック"/>
              </a:rPr>
              <a:t>Risk factors included in study are continually monitored by city agencies &amp; school district.</a:t>
            </a:r>
          </a:p>
          <a:p>
            <a:pPr marL="230188" indent="-230188" eaLnBrk="1" hangingPunct="1">
              <a:buFontTx/>
              <a:buAutoNum type="arabicParenR"/>
            </a:pPr>
            <a:r>
              <a:rPr lang="en-US" smtClean="0">
                <a:latin typeface="Arial" charset="0"/>
                <a:ea typeface="ＭＳ Ｐゴシック"/>
                <a:cs typeface="ＭＳ Ｐゴシック"/>
              </a:rPr>
              <a:t>They were provided by 4 separate agencies &amp; SDP – demonstrates capacity of KIDS.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558EA0-BEE4-4AE6-A9FA-4DDF75C03DCF}"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558EA0-BEE4-4AE6-A9FA-4DDF75C03DCF}"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558EA0-BEE4-4AE6-A9FA-4DDF75C03DCF}"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558EA0-BEE4-4AE6-A9FA-4DDF75C03DCF}"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73BF72C2-C91C-4E13-AB9D-DE2F00384A3A}" type="slidenum">
              <a:rPr lang="en-US" smtClean="0">
                <a:latin typeface="Arial" charset="0"/>
              </a:rPr>
              <a:pPr/>
              <a:t>21</a:t>
            </a:fld>
            <a:endParaRPr lang="en-US" smtClean="0">
              <a:latin typeface="Arial" charset="0"/>
            </a:endParaRPr>
          </a:p>
        </p:txBody>
      </p:sp>
      <p:sp>
        <p:nvSpPr>
          <p:cNvPr id="74754" name="Rectangle 2"/>
          <p:cNvSpPr>
            <a:spLocks noGrp="1" noRot="1" noChangeAspect="1" noChangeArrowheads="1" noTextEdit="1"/>
          </p:cNvSpPr>
          <p:nvPr>
            <p:ph type="sldImg"/>
          </p:nvPr>
        </p:nvSpPr>
        <p:spPr>
          <a:xfrm>
            <a:off x="1181100" y="698500"/>
            <a:ext cx="4648200" cy="3486150"/>
          </a:xfrm>
          <a:ln/>
        </p:spPr>
      </p:sp>
      <p:sp>
        <p:nvSpPr>
          <p:cNvPr id="74755" name="Rectangle 3"/>
          <p:cNvSpPr>
            <a:spLocks noGrp="1" noChangeArrowheads="1"/>
          </p:cNvSpPr>
          <p:nvPr>
            <p:ph type="body" idx="1"/>
          </p:nvPr>
        </p:nvSpPr>
        <p:spPr>
          <a:xfrm>
            <a:off x="933450" y="4416425"/>
            <a:ext cx="5143500" cy="4181475"/>
          </a:xfrm>
          <a:noFill/>
          <a:ln/>
        </p:spPr>
        <p:txBody>
          <a:bodyPr/>
          <a:lstStyle/>
          <a:p>
            <a:pPr eaLnBrk="1" hangingPunct="1"/>
            <a:r>
              <a:rPr lang="en-US" dirty="0" smtClean="0">
                <a:latin typeface="Arial" charset="0"/>
              </a:rPr>
              <a:t>This represents the typical way scientist-practitioners proceed . . . We gather information using various assessment procedures, so we start with our measures, our independent and dependent variables . . . Then based on the information we obtain from these measures, we form and conduct interventions, and then we test the interventions’ impact . . . This model recognizes the incredible level of partnership necessary to serve as the substantial base for all of the above activities . . . However, establishing partnerships is not sufficient  . . we need to build resource capacity through partnership in systems for all of the above . . . This is the key issue upon which quality work rests and is the element most often missing from our efforts. . .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558EA0-BEE4-4AE6-A9FA-4DDF75C03DCF}" type="slidenum">
              <a:rPr lang="en-US" smtClean="0"/>
              <a:pPr>
                <a:defRPr/>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5BD403-1A25-44E5-8FC6-1BADD83187C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AA0D1E-9AC3-4D33-ADEF-E8326BDDE14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592255-7641-4F2E-B2C8-8B9BD21C429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7C41E0-6A96-4AC2-AB55-D505E5A3CED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AD4DF-1E27-4666-A805-90DFC47485F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6986CC-A5C0-4F85-84EF-05799710B33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877DD1-93A1-4095-88C3-19889C7C6E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1D888DA-0B19-4A8B-9C28-CA1A9D8FA2A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0ACA7C-F219-4611-8FF9-2C20A9FE8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2B57A6-5823-427A-AB77-6477408F3B2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D4B7CF-BDD7-4246-BA7A-805194D4775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4C502C79-A161-41C8-8B9B-E3570A523F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1.wmf"/><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1.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0.jpeg"/><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6" name="Picture 16" descr="Kid pushing a huge ball"/>
          <p:cNvPicPr>
            <a:picLocks noChangeAspect="1" noChangeArrowheads="1"/>
          </p:cNvPicPr>
          <p:nvPr/>
        </p:nvPicPr>
        <p:blipFill>
          <a:blip r:embed="rId2" cstate="print"/>
          <a:srcRect/>
          <a:stretch>
            <a:fillRect/>
          </a:stretch>
        </p:blipFill>
        <p:spPr bwMode="auto">
          <a:xfrm>
            <a:off x="285750" y="549275"/>
            <a:ext cx="3927475" cy="5791200"/>
          </a:xfrm>
          <a:prstGeom prst="rect">
            <a:avLst/>
          </a:prstGeom>
          <a:noFill/>
          <a:ln w="9525">
            <a:noFill/>
            <a:miter lim="800000"/>
            <a:headEnd/>
            <a:tailEnd/>
          </a:ln>
        </p:spPr>
      </p:pic>
      <p:grpSp>
        <p:nvGrpSpPr>
          <p:cNvPr id="3" name="Group 11" descr="two kids playing in a classroom"/>
          <p:cNvGrpSpPr>
            <a:grpSpLocks/>
          </p:cNvGrpSpPr>
          <p:nvPr/>
        </p:nvGrpSpPr>
        <p:grpSpPr bwMode="auto">
          <a:xfrm>
            <a:off x="4484688" y="744538"/>
            <a:ext cx="4579937" cy="5516562"/>
            <a:chOff x="2825" y="469"/>
            <a:chExt cx="2885" cy="3475"/>
          </a:xfrm>
        </p:grpSpPr>
        <p:pic>
          <p:nvPicPr>
            <p:cNvPr id="15374" name="Picture 6" descr="we did it together"/>
            <p:cNvPicPr>
              <a:picLocks noChangeAspect="1" noChangeArrowheads="1"/>
            </p:cNvPicPr>
            <p:nvPr/>
          </p:nvPicPr>
          <p:blipFill>
            <a:blip r:embed="rId3" cstate="print">
              <a:lum bright="18000"/>
              <a:grayscl/>
            </a:blip>
            <a:srcRect l="5850" t="8850" r="17662" b="1050"/>
            <a:stretch>
              <a:fillRect/>
            </a:stretch>
          </p:blipFill>
          <p:spPr bwMode="auto">
            <a:xfrm>
              <a:off x="2825" y="469"/>
              <a:ext cx="2885" cy="2687"/>
            </a:xfrm>
            <a:prstGeom prst="rect">
              <a:avLst/>
            </a:prstGeom>
            <a:noFill/>
            <a:ln w="9525">
              <a:noFill/>
              <a:miter lim="800000"/>
              <a:headEnd/>
              <a:tailEnd/>
            </a:ln>
          </p:spPr>
        </p:pic>
        <p:sp>
          <p:nvSpPr>
            <p:cNvPr id="15375" name="WordArt 7"/>
            <p:cNvSpPr>
              <a:spLocks noChangeArrowheads="1" noChangeShapeType="1" noTextEdit="1"/>
            </p:cNvSpPr>
            <p:nvPr/>
          </p:nvSpPr>
          <p:spPr bwMode="auto">
            <a:xfrm>
              <a:off x="2940" y="3199"/>
              <a:ext cx="2731" cy="745"/>
            </a:xfrm>
            <a:prstGeom prst="rect">
              <a:avLst/>
            </a:prstGeom>
          </p:spPr>
          <p:txBody>
            <a:bodyPr wrap="none" fromWordArt="1">
              <a:prstTxWarp prst="textCascadeUp">
                <a:avLst>
                  <a:gd name="adj" fmla="val 44444"/>
                </a:avLst>
              </a:prstTxWarp>
            </a:bodyPr>
            <a:lstStyle/>
            <a:p>
              <a:r>
                <a:rPr lang="en-US" sz="3200" kern="10">
                  <a:ln w="9525">
                    <a:solidFill>
                      <a:schemeClr val="tx2"/>
                    </a:solidFill>
                    <a:round/>
                    <a:headEnd/>
                    <a:tailEnd/>
                  </a:ln>
                  <a:solidFill>
                    <a:schemeClr val="bg1"/>
                  </a:solidFill>
                  <a:latin typeface="Arial Black"/>
                </a:rPr>
                <a:t>Success</a:t>
              </a:r>
            </a:p>
          </p:txBody>
        </p:sp>
      </p:grpSp>
      <p:sp>
        <p:nvSpPr>
          <p:cNvPr id="15" name="TextBox 14"/>
          <p:cNvSpPr txBox="1"/>
          <p:nvPr/>
        </p:nvSpPr>
        <p:spPr>
          <a:xfrm>
            <a:off x="-55563" y="6626225"/>
            <a:ext cx="3382657" cy="215444"/>
          </a:xfrm>
          <a:prstGeom prst="rect">
            <a:avLst/>
          </a:prstGeom>
          <a:noFill/>
        </p:spPr>
        <p:txBody>
          <a:bodyPr wrap="none">
            <a:spAutoFit/>
          </a:bodyPr>
          <a:lstStyle/>
          <a:p>
            <a:pPr>
              <a:defRPr/>
            </a:pPr>
            <a:r>
              <a:rPr lang="en-US" sz="800" dirty="0" smtClean="0">
                <a:solidFill>
                  <a:schemeClr val="bg1"/>
                </a:solidFill>
                <a:latin typeface="+mn-lt"/>
              </a:rPr>
              <a:t>Dennis </a:t>
            </a:r>
            <a:r>
              <a:rPr lang="en-US" sz="800" dirty="0" err="1" smtClean="0">
                <a:solidFill>
                  <a:schemeClr val="bg1"/>
                </a:solidFill>
                <a:latin typeface="+mn-lt"/>
              </a:rPr>
              <a:t>Culhane</a:t>
            </a:r>
            <a:r>
              <a:rPr lang="en-US" sz="800" dirty="0" smtClean="0">
                <a:solidFill>
                  <a:schemeClr val="bg1"/>
                </a:solidFill>
                <a:latin typeface="+mn-lt"/>
              </a:rPr>
              <a:t> and John </a:t>
            </a:r>
            <a:r>
              <a:rPr lang="en-US" sz="800" dirty="0">
                <a:solidFill>
                  <a:schemeClr val="bg1"/>
                </a:solidFill>
                <a:latin typeface="+mn-lt"/>
              </a:rPr>
              <a:t>Fantuzzo, University of Pennsylvania, </a:t>
            </a:r>
            <a:r>
              <a:rPr lang="en-US" sz="800" dirty="0" smtClean="0">
                <a:solidFill>
                  <a:schemeClr val="bg1"/>
                </a:solidFill>
                <a:latin typeface="+mn-lt"/>
              </a:rPr>
              <a:t>2011</a:t>
            </a:r>
            <a:endParaRPr lang="en-US" sz="800" dirty="0">
              <a:solidFill>
                <a:schemeClr val="bg1"/>
              </a:solidFill>
              <a:latin typeface="+mn-lt"/>
            </a:endParaRPr>
          </a:p>
        </p:txBody>
      </p:sp>
      <p:sp>
        <p:nvSpPr>
          <p:cNvPr id="11" name="TextBox 10"/>
          <p:cNvSpPr txBox="1">
            <a:spLocks noChangeArrowheads="1"/>
          </p:cNvSpPr>
          <p:nvPr/>
        </p:nvSpPr>
        <p:spPr bwMode="auto">
          <a:xfrm>
            <a:off x="1936750" y="1997075"/>
            <a:ext cx="1520825" cy="523875"/>
          </a:xfrm>
          <a:prstGeom prst="rect">
            <a:avLst/>
          </a:prstGeom>
          <a:noFill/>
          <a:ln w="9525">
            <a:noFill/>
            <a:miter lim="800000"/>
            <a:headEnd/>
            <a:tailEnd/>
          </a:ln>
        </p:spPr>
        <p:txBody>
          <a:bodyPr wrap="none">
            <a:spAutoFit/>
          </a:bodyPr>
          <a:lstStyle/>
          <a:p>
            <a:r>
              <a:rPr lang="en-US" sz="2800" b="1">
                <a:solidFill>
                  <a:schemeClr val="bg1"/>
                </a:solidFill>
              </a:rPr>
              <a:t>EQUITY</a:t>
            </a:r>
          </a:p>
        </p:txBody>
      </p:sp>
      <p:sp>
        <p:nvSpPr>
          <p:cNvPr id="12" name="TextBox 11"/>
          <p:cNvSpPr txBox="1">
            <a:spLocks noChangeArrowheads="1"/>
          </p:cNvSpPr>
          <p:nvPr/>
        </p:nvSpPr>
        <p:spPr bwMode="auto">
          <a:xfrm>
            <a:off x="1571625" y="2486025"/>
            <a:ext cx="2371725" cy="523875"/>
          </a:xfrm>
          <a:prstGeom prst="rect">
            <a:avLst/>
          </a:prstGeom>
          <a:noFill/>
          <a:ln w="9525">
            <a:noFill/>
            <a:miter lim="800000"/>
            <a:headEnd/>
            <a:tailEnd/>
          </a:ln>
        </p:spPr>
        <p:txBody>
          <a:bodyPr wrap="none">
            <a:spAutoFit/>
          </a:bodyPr>
          <a:lstStyle/>
          <a:p>
            <a:r>
              <a:rPr lang="en-US" sz="2800" b="1">
                <a:solidFill>
                  <a:schemeClr val="bg1"/>
                </a:solidFill>
              </a:rPr>
              <a:t>RELEVANCY</a:t>
            </a:r>
          </a:p>
        </p:txBody>
      </p:sp>
      <p:sp>
        <p:nvSpPr>
          <p:cNvPr id="13" name="TextBox 12"/>
          <p:cNvSpPr txBox="1">
            <a:spLocks noChangeArrowheads="1"/>
          </p:cNvSpPr>
          <p:nvPr/>
        </p:nvSpPr>
        <p:spPr bwMode="auto">
          <a:xfrm>
            <a:off x="1808163" y="2940050"/>
            <a:ext cx="1993900" cy="522288"/>
          </a:xfrm>
          <a:prstGeom prst="rect">
            <a:avLst/>
          </a:prstGeom>
          <a:noFill/>
          <a:ln w="9525">
            <a:noFill/>
            <a:miter lim="800000"/>
            <a:headEnd/>
            <a:tailEnd/>
          </a:ln>
        </p:spPr>
        <p:txBody>
          <a:bodyPr wrap="none">
            <a:spAutoFit/>
          </a:bodyPr>
          <a:lstStyle/>
          <a:p>
            <a:r>
              <a:rPr lang="en-US" sz="2800" b="1" dirty="0">
                <a:solidFill>
                  <a:srgbClr val="FF0000"/>
                </a:solidFill>
              </a:rPr>
              <a:t>CAPACITY</a:t>
            </a:r>
          </a:p>
        </p:txBody>
      </p:sp>
      <p:grpSp>
        <p:nvGrpSpPr>
          <p:cNvPr id="14" name="Group 13"/>
          <p:cNvGrpSpPr>
            <a:grpSpLocks/>
          </p:cNvGrpSpPr>
          <p:nvPr/>
        </p:nvGrpSpPr>
        <p:grpSpPr bwMode="auto">
          <a:xfrm>
            <a:off x="3802063" y="406400"/>
            <a:ext cx="7442200" cy="4941888"/>
            <a:chOff x="64395" y="1081826"/>
            <a:chExt cx="7441931" cy="4942446"/>
          </a:xfrm>
        </p:grpSpPr>
        <p:pic>
          <p:nvPicPr>
            <p:cNvPr id="15370" name="Picture 3" descr="A boy studing"/>
            <p:cNvPicPr>
              <a:picLocks noChangeAspect="1" noChangeArrowheads="1"/>
            </p:cNvPicPr>
            <p:nvPr/>
          </p:nvPicPr>
          <p:blipFill>
            <a:blip r:embed="rId4" cstate="print">
              <a:lum bright="16000"/>
              <a:grayscl/>
            </a:blip>
            <a:srcRect/>
            <a:stretch>
              <a:fillRect/>
            </a:stretch>
          </p:blipFill>
          <p:spPr bwMode="auto">
            <a:xfrm>
              <a:off x="64395" y="2593774"/>
              <a:ext cx="1793875" cy="2706687"/>
            </a:xfrm>
            <a:prstGeom prst="rect">
              <a:avLst/>
            </a:prstGeom>
            <a:noFill/>
            <a:ln w="9525">
              <a:noFill/>
              <a:miter lim="800000"/>
              <a:headEnd/>
              <a:tailEnd/>
            </a:ln>
          </p:spPr>
        </p:pic>
        <p:pic>
          <p:nvPicPr>
            <p:cNvPr id="15371" name="Picture 8" descr="Teens studing a globe"/>
            <p:cNvPicPr>
              <a:picLocks noChangeAspect="1" noChangeArrowheads="1"/>
            </p:cNvPicPr>
            <p:nvPr/>
          </p:nvPicPr>
          <p:blipFill>
            <a:blip r:embed="rId5" cstate="print">
              <a:grayscl/>
            </a:blip>
            <a:srcRect/>
            <a:stretch>
              <a:fillRect/>
            </a:stretch>
          </p:blipFill>
          <p:spPr bwMode="auto">
            <a:xfrm>
              <a:off x="2027931" y="1214975"/>
              <a:ext cx="3314700" cy="2209800"/>
            </a:xfrm>
            <a:prstGeom prst="rect">
              <a:avLst/>
            </a:prstGeom>
            <a:noFill/>
            <a:ln w="9525">
              <a:noFill/>
              <a:miter lim="800000"/>
              <a:headEnd/>
              <a:tailEnd/>
            </a:ln>
          </p:spPr>
        </p:pic>
        <p:pic>
          <p:nvPicPr>
            <p:cNvPr id="15372" name="Picture 4" descr="latino boy with books"/>
            <p:cNvPicPr>
              <a:picLocks noChangeAspect="1" noChangeArrowheads="1"/>
            </p:cNvPicPr>
            <p:nvPr/>
          </p:nvPicPr>
          <p:blipFill>
            <a:blip r:embed="rId6" cstate="print">
              <a:grayscl/>
            </a:blip>
            <a:srcRect/>
            <a:stretch>
              <a:fillRect/>
            </a:stretch>
          </p:blipFill>
          <p:spPr bwMode="auto">
            <a:xfrm>
              <a:off x="5622683" y="1081826"/>
              <a:ext cx="1883643" cy="2833996"/>
            </a:xfrm>
            <a:prstGeom prst="rect">
              <a:avLst/>
            </a:prstGeom>
            <a:noFill/>
            <a:ln w="9525">
              <a:noFill/>
              <a:miter lim="800000"/>
              <a:headEnd/>
              <a:tailEnd/>
            </a:ln>
          </p:spPr>
        </p:pic>
        <p:pic>
          <p:nvPicPr>
            <p:cNvPr id="15373" name="Picture 7" descr="Young latino girl."/>
            <p:cNvPicPr>
              <a:picLocks noChangeAspect="1" noChangeArrowheads="1"/>
            </p:cNvPicPr>
            <p:nvPr/>
          </p:nvPicPr>
          <p:blipFill>
            <a:blip r:embed="rId7" cstate="print"/>
            <a:srcRect/>
            <a:stretch>
              <a:fillRect/>
            </a:stretch>
          </p:blipFill>
          <p:spPr bwMode="auto">
            <a:xfrm>
              <a:off x="2808870" y="3633497"/>
              <a:ext cx="1843087" cy="2390775"/>
            </a:xfrm>
            <a:prstGeom prst="rect">
              <a:avLst/>
            </a:prstGeom>
            <a:noFill/>
            <a:ln w="9525">
              <a:noFill/>
              <a:miter lim="800000"/>
              <a:headEnd/>
              <a:tailEnd/>
            </a:ln>
          </p:spPr>
        </p:pic>
      </p:grpSp>
      <p:sp>
        <p:nvSpPr>
          <p:cNvPr id="16" name="Title 15"/>
          <p:cNvSpPr>
            <a:spLocks noGrp="1"/>
          </p:cNvSpPr>
          <p:nvPr>
            <p:ph type="title" idx="4294967295"/>
          </p:nvPr>
        </p:nvSpPr>
        <p:spPr>
          <a:xfrm>
            <a:off x="0" y="387372"/>
            <a:ext cx="9144000" cy="489450"/>
          </a:xfrm>
        </p:spPr>
        <p:txBody>
          <a:bodyPr/>
          <a:lstStyle/>
          <a:p>
            <a:pPr rtl="0" fontAlgn="base"/>
            <a:r>
              <a:rPr lang="en-US" sz="2400" kern="1200" dirty="0" smtClean="0">
                <a:solidFill>
                  <a:schemeClr val="bg1"/>
                </a:solidFill>
                <a:latin typeface="Tahoma"/>
                <a:ea typeface="+mn-ea"/>
                <a:cs typeface="Tahoma"/>
              </a:rPr>
              <a:t>Achieving a Common Purpose in the Real World of Public Services</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bwMode="auto">
          <a:xfrm>
            <a:off x="1865313" y="1795463"/>
            <a:ext cx="4608512" cy="43180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bwMode="auto">
          <a:xfrm>
            <a:off x="2363788" y="2220913"/>
            <a:ext cx="3656012" cy="347027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bwMode="auto">
          <a:xfrm>
            <a:off x="2786063" y="2649538"/>
            <a:ext cx="2827337" cy="2619375"/>
          </a:xfrm>
          <a:prstGeom prst="ellipse">
            <a:avLst/>
          </a:prstGeom>
          <a:solidFill>
            <a:srgbClr val="FF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bwMode="auto">
          <a:xfrm>
            <a:off x="3197225" y="3070225"/>
            <a:ext cx="1965325" cy="1724025"/>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Oval 3"/>
          <p:cNvSpPr/>
          <p:nvPr/>
        </p:nvSpPr>
        <p:spPr bwMode="auto">
          <a:xfrm>
            <a:off x="3687763" y="3468688"/>
            <a:ext cx="984250" cy="928687"/>
          </a:xfrm>
          <a:prstGeom prst="ellipse">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2" name="Straight Arrow Connector 11"/>
          <p:cNvCxnSpPr/>
          <p:nvPr/>
        </p:nvCxnSpPr>
        <p:spPr bwMode="auto">
          <a:xfrm flipV="1">
            <a:off x="4295775" y="3797300"/>
            <a:ext cx="2347913" cy="603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bwMode="auto">
          <a:xfrm flipV="1">
            <a:off x="4251325" y="3292475"/>
            <a:ext cx="2325688" cy="222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bwMode="auto">
          <a:xfrm flipV="1">
            <a:off x="4271963" y="2889250"/>
            <a:ext cx="2325687" cy="222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bwMode="auto">
          <a:xfrm flipV="1">
            <a:off x="4233863" y="2444750"/>
            <a:ext cx="2325687" cy="222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0426" name="TextBox 16"/>
          <p:cNvSpPr txBox="1">
            <a:spLocks noChangeArrowheads="1"/>
          </p:cNvSpPr>
          <p:nvPr/>
        </p:nvSpPr>
        <p:spPr bwMode="auto">
          <a:xfrm>
            <a:off x="6632575" y="3581400"/>
            <a:ext cx="666750" cy="369888"/>
          </a:xfrm>
          <a:prstGeom prst="rect">
            <a:avLst/>
          </a:prstGeom>
          <a:noFill/>
          <a:ln w="9525">
            <a:noFill/>
            <a:miter lim="800000"/>
            <a:headEnd/>
            <a:tailEnd/>
          </a:ln>
        </p:spPr>
        <p:txBody>
          <a:bodyPr wrap="none">
            <a:spAutoFit/>
          </a:bodyPr>
          <a:lstStyle/>
          <a:p>
            <a:r>
              <a:rPr lang="en-US" b="1">
                <a:latin typeface="Calibri" pitchFamily="34" charset="0"/>
              </a:rPr>
              <a:t>Child</a:t>
            </a:r>
          </a:p>
        </p:txBody>
      </p:sp>
      <p:sp>
        <p:nvSpPr>
          <p:cNvPr id="60427" name="TextBox 17"/>
          <p:cNvSpPr txBox="1">
            <a:spLocks noChangeArrowheads="1"/>
          </p:cNvSpPr>
          <p:nvPr/>
        </p:nvSpPr>
        <p:spPr bwMode="auto">
          <a:xfrm>
            <a:off x="6591300" y="3089275"/>
            <a:ext cx="1173163" cy="368300"/>
          </a:xfrm>
          <a:prstGeom prst="rect">
            <a:avLst/>
          </a:prstGeom>
          <a:noFill/>
          <a:ln w="9525">
            <a:noFill/>
            <a:miter lim="800000"/>
            <a:headEnd/>
            <a:tailEnd/>
          </a:ln>
        </p:spPr>
        <p:txBody>
          <a:bodyPr wrap="none">
            <a:spAutoFit/>
          </a:bodyPr>
          <a:lstStyle/>
          <a:p>
            <a:r>
              <a:rPr lang="en-US" b="1">
                <a:latin typeface="Calibri" pitchFamily="34" charset="0"/>
              </a:rPr>
              <a:t>Classroom</a:t>
            </a:r>
          </a:p>
        </p:txBody>
      </p:sp>
      <p:sp>
        <p:nvSpPr>
          <p:cNvPr id="60428" name="TextBox 19"/>
          <p:cNvSpPr txBox="1">
            <a:spLocks noChangeArrowheads="1"/>
          </p:cNvSpPr>
          <p:nvPr/>
        </p:nvSpPr>
        <p:spPr bwMode="auto">
          <a:xfrm>
            <a:off x="6600825" y="2178050"/>
            <a:ext cx="806450" cy="368300"/>
          </a:xfrm>
          <a:prstGeom prst="rect">
            <a:avLst/>
          </a:prstGeom>
          <a:noFill/>
          <a:ln w="9525">
            <a:noFill/>
            <a:miter lim="800000"/>
            <a:headEnd/>
            <a:tailEnd/>
          </a:ln>
        </p:spPr>
        <p:txBody>
          <a:bodyPr wrap="none">
            <a:spAutoFit/>
          </a:bodyPr>
          <a:lstStyle/>
          <a:p>
            <a:r>
              <a:rPr lang="en-US" b="1">
                <a:latin typeface="Calibri" pitchFamily="34" charset="0"/>
              </a:rPr>
              <a:t>Family</a:t>
            </a:r>
          </a:p>
        </p:txBody>
      </p:sp>
      <p:sp>
        <p:nvSpPr>
          <p:cNvPr id="60429" name="TextBox 20"/>
          <p:cNvSpPr txBox="1">
            <a:spLocks noChangeArrowheads="1"/>
          </p:cNvSpPr>
          <p:nvPr/>
        </p:nvSpPr>
        <p:spPr bwMode="auto">
          <a:xfrm>
            <a:off x="6594475" y="2636838"/>
            <a:ext cx="1030288" cy="461962"/>
          </a:xfrm>
          <a:prstGeom prst="rect">
            <a:avLst/>
          </a:prstGeom>
          <a:noFill/>
          <a:ln w="9525">
            <a:noFill/>
            <a:miter lim="800000"/>
            <a:headEnd/>
            <a:tailEnd/>
          </a:ln>
        </p:spPr>
        <p:txBody>
          <a:bodyPr wrap="none">
            <a:spAutoFit/>
          </a:bodyPr>
          <a:lstStyle/>
          <a:p>
            <a:r>
              <a:rPr lang="en-US" b="1">
                <a:latin typeface="Calibri" pitchFamily="34" charset="0"/>
              </a:rPr>
              <a:t>School</a:t>
            </a:r>
          </a:p>
        </p:txBody>
      </p:sp>
      <p:cxnSp>
        <p:nvCxnSpPr>
          <p:cNvPr id="24" name="Straight Arrow Connector 23"/>
          <p:cNvCxnSpPr/>
          <p:nvPr/>
        </p:nvCxnSpPr>
        <p:spPr bwMode="auto">
          <a:xfrm flipV="1">
            <a:off x="4210050" y="1947863"/>
            <a:ext cx="2325688" cy="222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0431" name="TextBox 24"/>
          <p:cNvSpPr txBox="1">
            <a:spLocks noChangeArrowheads="1"/>
          </p:cNvSpPr>
          <p:nvPr/>
        </p:nvSpPr>
        <p:spPr bwMode="auto">
          <a:xfrm>
            <a:off x="6567488" y="1695450"/>
            <a:ext cx="1296987" cy="369888"/>
          </a:xfrm>
          <a:prstGeom prst="rect">
            <a:avLst/>
          </a:prstGeom>
          <a:noFill/>
          <a:ln w="9525">
            <a:noFill/>
            <a:miter lim="800000"/>
            <a:headEnd/>
            <a:tailEnd/>
          </a:ln>
        </p:spPr>
        <p:txBody>
          <a:bodyPr wrap="none">
            <a:spAutoFit/>
          </a:bodyPr>
          <a:lstStyle/>
          <a:p>
            <a:r>
              <a:rPr lang="en-US" b="1" dirty="0">
                <a:latin typeface="Calibri" pitchFamily="34" charset="0"/>
              </a:rPr>
              <a:t>Community</a:t>
            </a:r>
          </a:p>
        </p:txBody>
      </p:sp>
      <p:sp>
        <p:nvSpPr>
          <p:cNvPr id="18" name="Title 17"/>
          <p:cNvSpPr>
            <a:spLocks noGrp="1"/>
          </p:cNvSpPr>
          <p:nvPr>
            <p:ph type="ctrTitle"/>
          </p:nvPr>
        </p:nvSpPr>
        <p:spPr>
          <a:xfrm>
            <a:off x="661416" y="304800"/>
            <a:ext cx="7772400" cy="1470025"/>
          </a:xfrm>
        </p:spPr>
        <p:txBody>
          <a:bodyPr/>
          <a:lstStyle/>
          <a:p>
            <a:pPr rtl="0" fontAlgn="base"/>
            <a:r>
              <a:rPr lang="en-US" sz="2400" kern="1200" dirty="0" smtClean="0">
                <a:solidFill>
                  <a:schemeClr val="tx1"/>
                </a:solidFill>
                <a:latin typeface="Tahoma"/>
                <a:ea typeface="+mn-ea"/>
                <a:cs typeface="Tahoma"/>
              </a:rPr>
              <a:t>Making Essential Connections within Education</a:t>
            </a:r>
            <a:br>
              <a:rPr lang="en-US" sz="2400" kern="1200" dirty="0" smtClean="0">
                <a:solidFill>
                  <a:schemeClr val="tx1"/>
                </a:solidFill>
                <a:latin typeface="Tahoma"/>
                <a:ea typeface="+mn-ea"/>
                <a:cs typeface="Tahoma"/>
              </a:rPr>
            </a:br>
            <a:r>
              <a:rPr lang="en-US" sz="2400" kern="1200" dirty="0" smtClean="0">
                <a:solidFill>
                  <a:schemeClr val="tx1"/>
                </a:solidFill>
                <a:latin typeface="Tahoma"/>
                <a:ea typeface="+mn-ea"/>
                <a:cs typeface="Tahoma"/>
              </a:rPr>
              <a:t>and across Education &amp; Health and Human Services</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4800" y="2152206"/>
            <a:ext cx="8912352" cy="1143000"/>
          </a:xfrm>
        </p:spPr>
        <p:txBody>
          <a:bodyPr/>
          <a:lstStyle/>
          <a:p>
            <a:pPr algn="l"/>
            <a:r>
              <a:rPr lang="en-US" sz="4000" kern="1200" dirty="0" smtClean="0">
                <a:solidFill>
                  <a:srgbClr val="333399"/>
                </a:solidFill>
                <a:latin typeface="Arial"/>
                <a:ea typeface="+mn-ea"/>
                <a:cs typeface="+mn-cs"/>
              </a:rPr>
              <a:t>What can you do with the information that this type of system can provide?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Group 9" descr="This slide is titled, “Critical Transitions &amp; Transactions” and indicates that homelessness and mobility can negatively impact a child’s trajectory, from having early school success, to becoming an out of school youth. "/>
          <p:cNvGrpSpPr>
            <a:grpSpLocks/>
          </p:cNvGrpSpPr>
          <p:nvPr/>
        </p:nvGrpSpPr>
        <p:grpSpPr bwMode="auto">
          <a:xfrm>
            <a:off x="1708150" y="1243013"/>
            <a:ext cx="5259388" cy="5673725"/>
            <a:chOff x="2171298" y="495766"/>
            <a:chExt cx="5259812" cy="5673214"/>
          </a:xfrm>
        </p:grpSpPr>
        <p:pic>
          <p:nvPicPr>
            <p:cNvPr id="62476" name="Picture 3"/>
            <p:cNvPicPr>
              <a:picLocks noChangeAspect="1" noChangeArrowheads="1"/>
            </p:cNvPicPr>
            <p:nvPr/>
          </p:nvPicPr>
          <p:blipFill>
            <a:blip r:embed="rId3" cstate="print"/>
            <a:srcRect/>
            <a:stretch>
              <a:fillRect/>
            </a:stretch>
          </p:blipFill>
          <p:spPr bwMode="auto">
            <a:xfrm>
              <a:off x="2171298" y="495766"/>
              <a:ext cx="5259812" cy="5493581"/>
            </a:xfrm>
            <a:prstGeom prst="rect">
              <a:avLst/>
            </a:prstGeom>
            <a:solidFill>
              <a:schemeClr val="bg1"/>
            </a:solidFill>
            <a:ln w="9525">
              <a:noFill/>
              <a:miter lim="800000"/>
              <a:headEnd/>
              <a:tailEnd/>
            </a:ln>
          </p:spPr>
        </p:pic>
        <p:sp>
          <p:nvSpPr>
            <p:cNvPr id="4" name="Rectangle 3"/>
            <p:cNvSpPr/>
            <p:nvPr/>
          </p:nvSpPr>
          <p:spPr>
            <a:xfrm>
              <a:off x="3296927" y="5653088"/>
              <a:ext cx="3065709" cy="515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2846040" y="2433928"/>
              <a:ext cx="1120865" cy="12111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3992308" y="2859340"/>
              <a:ext cx="541381" cy="33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130842" y="3052998"/>
              <a:ext cx="231794" cy="46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100472" y="3026013"/>
              <a:ext cx="334989" cy="219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0" name="Group 19"/>
          <p:cNvGrpSpPr>
            <a:grpSpLocks/>
          </p:cNvGrpSpPr>
          <p:nvPr/>
        </p:nvGrpSpPr>
        <p:grpSpPr bwMode="auto">
          <a:xfrm>
            <a:off x="541338" y="1079500"/>
            <a:ext cx="8589962" cy="5332413"/>
            <a:chOff x="540913" y="1079680"/>
            <a:chExt cx="8590154" cy="5332024"/>
          </a:xfrm>
        </p:grpSpPr>
        <p:sp>
          <p:nvSpPr>
            <p:cNvPr id="14" name="Right Arrow 13"/>
            <p:cNvSpPr/>
            <p:nvPr/>
          </p:nvSpPr>
          <p:spPr>
            <a:xfrm rot="19727248">
              <a:off x="1906194" y="3554412"/>
              <a:ext cx="5242042" cy="1682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74" name="TextBox 14"/>
            <p:cNvSpPr txBox="1">
              <a:spLocks noChangeArrowheads="1"/>
            </p:cNvSpPr>
            <p:nvPr/>
          </p:nvSpPr>
          <p:spPr bwMode="auto">
            <a:xfrm>
              <a:off x="540913" y="5950039"/>
              <a:ext cx="3382657" cy="461665"/>
            </a:xfrm>
            <a:prstGeom prst="rect">
              <a:avLst/>
            </a:prstGeom>
            <a:noFill/>
            <a:ln w="9525">
              <a:noFill/>
              <a:miter lim="800000"/>
              <a:headEnd/>
              <a:tailEnd/>
            </a:ln>
          </p:spPr>
          <p:txBody>
            <a:bodyPr wrap="none">
              <a:spAutoFit/>
            </a:bodyPr>
            <a:lstStyle/>
            <a:p>
              <a:r>
                <a:rPr lang="en-US" b="1">
                  <a:solidFill>
                    <a:srgbClr val="FF0000"/>
                  </a:solidFill>
                </a:rPr>
                <a:t>Early School Success</a:t>
              </a:r>
            </a:p>
          </p:txBody>
        </p:sp>
        <p:sp>
          <p:nvSpPr>
            <p:cNvPr id="62475" name="TextBox 17"/>
            <p:cNvSpPr txBox="1">
              <a:spLocks noChangeArrowheads="1"/>
            </p:cNvSpPr>
            <p:nvPr/>
          </p:nvSpPr>
          <p:spPr bwMode="auto">
            <a:xfrm>
              <a:off x="6006044" y="1079680"/>
              <a:ext cx="3125023" cy="461665"/>
            </a:xfrm>
            <a:prstGeom prst="rect">
              <a:avLst/>
            </a:prstGeom>
            <a:noFill/>
            <a:ln w="9525">
              <a:noFill/>
              <a:miter lim="800000"/>
              <a:headEnd/>
              <a:tailEnd/>
            </a:ln>
          </p:spPr>
          <p:txBody>
            <a:bodyPr wrap="none">
              <a:spAutoFit/>
            </a:bodyPr>
            <a:lstStyle/>
            <a:p>
              <a:r>
                <a:rPr lang="en-US" b="1">
                  <a:solidFill>
                    <a:srgbClr val="FF0000"/>
                  </a:solidFill>
                </a:rPr>
                <a:t>Out of School Youth</a:t>
              </a:r>
            </a:p>
          </p:txBody>
        </p:sp>
      </p:grpSp>
      <p:grpSp>
        <p:nvGrpSpPr>
          <p:cNvPr id="22" name="Group 21"/>
          <p:cNvGrpSpPr>
            <a:grpSpLocks/>
          </p:cNvGrpSpPr>
          <p:nvPr/>
        </p:nvGrpSpPr>
        <p:grpSpPr bwMode="auto">
          <a:xfrm>
            <a:off x="1943100" y="1169988"/>
            <a:ext cx="4173538" cy="3270250"/>
            <a:chOff x="1942564" y="1170519"/>
            <a:chExt cx="4174158" cy="3269968"/>
          </a:xfrm>
        </p:grpSpPr>
        <p:grpSp>
          <p:nvGrpSpPr>
            <p:cNvPr id="62469" name="Group 17"/>
            <p:cNvGrpSpPr>
              <a:grpSpLocks/>
            </p:cNvGrpSpPr>
            <p:nvPr/>
          </p:nvGrpSpPr>
          <p:grpSpPr bwMode="auto">
            <a:xfrm>
              <a:off x="4503706" y="1170519"/>
              <a:ext cx="1613016" cy="3269968"/>
              <a:chOff x="4027192" y="1183390"/>
              <a:chExt cx="1613016" cy="3269968"/>
            </a:xfrm>
          </p:grpSpPr>
          <p:sp>
            <p:nvSpPr>
              <p:cNvPr id="16" name="Right Arrow 15"/>
              <p:cNvSpPr/>
              <p:nvPr/>
            </p:nvSpPr>
            <p:spPr>
              <a:xfrm rot="3137212">
                <a:off x="3488983" y="1721475"/>
                <a:ext cx="1339734" cy="26356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2">
                      <a:lumMod val="75000"/>
                    </a:schemeClr>
                  </a:solidFill>
                </a:endParaRPr>
              </a:p>
            </p:txBody>
          </p:sp>
          <p:sp>
            <p:nvSpPr>
              <p:cNvPr id="17" name="Right Arrow 16"/>
              <p:cNvSpPr/>
              <p:nvPr/>
            </p:nvSpPr>
            <p:spPr>
              <a:xfrm rot="13786333">
                <a:off x="4838559" y="3651708"/>
                <a:ext cx="1339734" cy="26356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2">
                      <a:lumMod val="75000"/>
                    </a:schemeClr>
                  </a:solidFill>
                </a:endParaRPr>
              </a:p>
            </p:txBody>
          </p:sp>
        </p:grpSp>
        <p:sp>
          <p:nvSpPr>
            <p:cNvPr id="62470" name="TextBox 20"/>
            <p:cNvSpPr txBox="1">
              <a:spLocks noChangeArrowheads="1"/>
            </p:cNvSpPr>
            <p:nvPr/>
          </p:nvSpPr>
          <p:spPr bwMode="auto">
            <a:xfrm>
              <a:off x="1942564" y="2122866"/>
              <a:ext cx="2650084" cy="830997"/>
            </a:xfrm>
            <a:prstGeom prst="rect">
              <a:avLst/>
            </a:prstGeom>
            <a:noFill/>
            <a:ln w="9525">
              <a:noFill/>
              <a:miter lim="800000"/>
              <a:headEnd/>
              <a:tailEnd/>
            </a:ln>
          </p:spPr>
          <p:txBody>
            <a:bodyPr wrap="none">
              <a:spAutoFit/>
            </a:bodyPr>
            <a:lstStyle/>
            <a:p>
              <a:pPr algn="ctr"/>
              <a:r>
                <a:rPr lang="en-US" b="1" dirty="0">
                  <a:solidFill>
                    <a:srgbClr val="333399"/>
                  </a:solidFill>
                </a:rPr>
                <a:t>Homelessness &amp;</a:t>
              </a:r>
              <a:br>
                <a:rPr lang="en-US" b="1" dirty="0">
                  <a:solidFill>
                    <a:srgbClr val="333399"/>
                  </a:solidFill>
                </a:rPr>
              </a:br>
              <a:r>
                <a:rPr lang="en-US" b="1" dirty="0">
                  <a:solidFill>
                    <a:srgbClr val="333399"/>
                  </a:solidFill>
                </a:rPr>
                <a:t>School Mobility</a:t>
              </a:r>
            </a:p>
          </p:txBody>
        </p:sp>
      </p:grpSp>
      <p:sp>
        <p:nvSpPr>
          <p:cNvPr id="19" name="Title 18"/>
          <p:cNvSpPr>
            <a:spLocks noGrp="1"/>
          </p:cNvSpPr>
          <p:nvPr>
            <p:ph type="title" idx="4294967295"/>
          </p:nvPr>
        </p:nvSpPr>
        <p:spPr>
          <a:xfrm>
            <a:off x="566928" y="201486"/>
            <a:ext cx="8229600" cy="1143000"/>
          </a:xfrm>
        </p:spPr>
        <p:txBody>
          <a:bodyPr/>
          <a:lstStyle/>
          <a:p>
            <a:pPr rtl="0" fontAlgn="base"/>
            <a:r>
              <a:rPr lang="en-US" sz="3200" kern="1200" dirty="0" smtClean="0">
                <a:solidFill>
                  <a:schemeClr val="tx1"/>
                </a:solidFill>
                <a:latin typeface="Arial"/>
                <a:ea typeface="+mn-ea"/>
                <a:cs typeface="+mn-cs"/>
              </a:rPr>
              <a:t>Critical Transitions &amp; Transactions</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9" name="Group 46" descr="This slide is titled, “Closing the Gap: Useful Information &amp; Interventions.” EPIC, Evidence-based Program for Integrated Curricula, works to identify and lessen risks to poor educational outcomes, and improve the quality of education and human services for children and families. "/>
          <p:cNvGrpSpPr>
            <a:grpSpLocks/>
          </p:cNvGrpSpPr>
          <p:nvPr/>
        </p:nvGrpSpPr>
        <p:grpSpPr bwMode="auto">
          <a:xfrm rot="-484627">
            <a:off x="7104063" y="1736725"/>
            <a:ext cx="1420812" cy="1214438"/>
            <a:chOff x="3809" y="3029"/>
            <a:chExt cx="895" cy="765"/>
          </a:xfrm>
        </p:grpSpPr>
        <p:pic>
          <p:nvPicPr>
            <p:cNvPr id="63508" name="Picture 47" descr="MCj00787440000[1]"/>
            <p:cNvPicPr>
              <a:picLocks noChangeAspect="1" noChangeArrowheads="1"/>
            </p:cNvPicPr>
            <p:nvPr/>
          </p:nvPicPr>
          <p:blipFill>
            <a:blip r:embed="rId3" cstate="print"/>
            <a:srcRect/>
            <a:stretch>
              <a:fillRect/>
            </a:stretch>
          </p:blipFill>
          <p:spPr bwMode="auto">
            <a:xfrm rot="-1757166">
              <a:off x="3809" y="3029"/>
              <a:ext cx="681" cy="725"/>
            </a:xfrm>
            <a:prstGeom prst="rect">
              <a:avLst/>
            </a:prstGeom>
            <a:noFill/>
            <a:ln w="9525">
              <a:noFill/>
              <a:miter lim="800000"/>
              <a:headEnd/>
              <a:tailEnd/>
            </a:ln>
          </p:spPr>
        </p:pic>
        <p:sp>
          <p:nvSpPr>
            <p:cNvPr id="63509" name="Oval 48"/>
            <p:cNvSpPr>
              <a:spLocks noChangeArrowheads="1"/>
            </p:cNvSpPr>
            <p:nvPr/>
          </p:nvSpPr>
          <p:spPr bwMode="auto">
            <a:xfrm rot="-1291186">
              <a:off x="4264" y="3120"/>
              <a:ext cx="440" cy="674"/>
            </a:xfrm>
            <a:prstGeom prst="ellipse">
              <a:avLst/>
            </a:prstGeom>
            <a:solidFill>
              <a:schemeClr val="bg1"/>
            </a:solidFill>
            <a:ln w="9525">
              <a:noFill/>
              <a:round/>
              <a:headEnd/>
              <a:tailEnd/>
            </a:ln>
          </p:spPr>
          <p:txBody>
            <a:bodyPr wrap="none" anchor="ctr"/>
            <a:lstStyle/>
            <a:p>
              <a:endParaRPr lang="en-US" sz="1800"/>
            </a:p>
          </p:txBody>
        </p:sp>
      </p:grpSp>
      <p:grpSp>
        <p:nvGrpSpPr>
          <p:cNvPr id="63491" name="Group 6" descr="This slide is titled, “Closing the Gap: Useful Information &amp; Interventions.” EPIC, Evidence-based Program for Integrated Curricula, works to identify and lessen risks to poor educational outcomes, and improve the quality of education and human services for children and families. "/>
          <p:cNvGrpSpPr>
            <a:grpSpLocks/>
          </p:cNvGrpSpPr>
          <p:nvPr/>
        </p:nvGrpSpPr>
        <p:grpSpPr bwMode="auto">
          <a:xfrm rot="-648703">
            <a:off x="3522663" y="4111625"/>
            <a:ext cx="1676400" cy="1127125"/>
            <a:chOff x="2784" y="3360"/>
            <a:chExt cx="1056" cy="710"/>
          </a:xfrm>
        </p:grpSpPr>
        <p:pic>
          <p:nvPicPr>
            <p:cNvPr id="63506" name="Picture 7" descr="MCj00787440000[1]"/>
            <p:cNvPicPr>
              <a:picLocks noChangeAspect="1" noChangeArrowheads="1"/>
            </p:cNvPicPr>
            <p:nvPr/>
          </p:nvPicPr>
          <p:blipFill>
            <a:blip r:embed="rId3" cstate="print"/>
            <a:srcRect/>
            <a:stretch>
              <a:fillRect/>
            </a:stretch>
          </p:blipFill>
          <p:spPr bwMode="auto">
            <a:xfrm rot="-2591773">
              <a:off x="2784" y="3360"/>
              <a:ext cx="816" cy="710"/>
            </a:xfrm>
            <a:prstGeom prst="rect">
              <a:avLst/>
            </a:prstGeom>
            <a:noFill/>
            <a:ln w="9525">
              <a:noFill/>
              <a:miter lim="800000"/>
              <a:headEnd/>
              <a:tailEnd/>
            </a:ln>
          </p:spPr>
        </p:pic>
        <p:sp>
          <p:nvSpPr>
            <p:cNvPr id="63507" name="Rectangle 8"/>
            <p:cNvSpPr>
              <a:spLocks noChangeArrowheads="1"/>
            </p:cNvSpPr>
            <p:nvPr/>
          </p:nvSpPr>
          <p:spPr bwMode="auto">
            <a:xfrm rot="-1088051">
              <a:off x="3360" y="3408"/>
              <a:ext cx="480" cy="480"/>
            </a:xfrm>
            <a:prstGeom prst="rect">
              <a:avLst/>
            </a:prstGeom>
            <a:solidFill>
              <a:schemeClr val="bg1"/>
            </a:solidFill>
            <a:ln w="9525">
              <a:noFill/>
              <a:miter lim="800000"/>
              <a:headEnd/>
              <a:tailEnd/>
            </a:ln>
          </p:spPr>
          <p:txBody>
            <a:bodyPr wrap="none" anchor="ctr"/>
            <a:lstStyle/>
            <a:p>
              <a:endParaRPr lang="en-US" sz="1800"/>
            </a:p>
          </p:txBody>
        </p:sp>
      </p:grpSp>
      <p:sp>
        <p:nvSpPr>
          <p:cNvPr id="63492" name="Line 9"/>
          <p:cNvSpPr>
            <a:spLocks noChangeShapeType="1"/>
          </p:cNvSpPr>
          <p:nvPr/>
        </p:nvSpPr>
        <p:spPr bwMode="auto">
          <a:xfrm flipV="1">
            <a:off x="1905000" y="2190750"/>
            <a:ext cx="6934200" cy="4876800"/>
          </a:xfrm>
          <a:prstGeom prst="line">
            <a:avLst/>
          </a:prstGeom>
          <a:noFill/>
          <a:ln w="9525">
            <a:solidFill>
              <a:schemeClr val="tx1"/>
            </a:solidFill>
            <a:round/>
            <a:headEnd/>
            <a:tailEnd/>
          </a:ln>
        </p:spPr>
        <p:txBody>
          <a:bodyPr/>
          <a:lstStyle/>
          <a:p>
            <a:endParaRPr lang="en-US"/>
          </a:p>
        </p:txBody>
      </p:sp>
      <p:sp>
        <p:nvSpPr>
          <p:cNvPr id="63493" name="Oval 10" descr="This slide is titled, “Closing the Gap: Useful Information &amp; Interventions.” EPIC, Evidence-based Program for Integrated Curricula, works to identify and lessen risks to poor educational outcomes, and improve the quality of education and human services for children and families. "/>
          <p:cNvSpPr>
            <a:spLocks noChangeArrowheads="1"/>
          </p:cNvSpPr>
          <p:nvPr/>
        </p:nvSpPr>
        <p:spPr bwMode="auto">
          <a:xfrm>
            <a:off x="3598863" y="1847850"/>
            <a:ext cx="2819400" cy="2705100"/>
          </a:xfrm>
          <a:prstGeom prst="ellipse">
            <a:avLst/>
          </a:prstGeom>
          <a:solidFill>
            <a:srgbClr val="FF5050">
              <a:alpha val="43137"/>
            </a:srgbClr>
          </a:solidFill>
          <a:ln w="19050">
            <a:solidFill>
              <a:schemeClr val="tx1"/>
            </a:solidFill>
            <a:prstDash val="dashDot"/>
            <a:round/>
            <a:headEnd/>
            <a:tailEnd/>
          </a:ln>
        </p:spPr>
        <p:txBody>
          <a:bodyPr wrap="none" anchor="ctr"/>
          <a:lstStyle/>
          <a:p>
            <a:endParaRPr lang="en-US" sz="1800"/>
          </a:p>
        </p:txBody>
      </p:sp>
      <p:sp>
        <p:nvSpPr>
          <p:cNvPr id="63494" name="WordArt 17"/>
          <p:cNvSpPr>
            <a:spLocks noChangeArrowheads="1" noChangeShapeType="1" noTextEdit="1"/>
          </p:cNvSpPr>
          <p:nvPr/>
        </p:nvSpPr>
        <p:spPr bwMode="auto">
          <a:xfrm>
            <a:off x="171450" y="3924300"/>
            <a:ext cx="381000" cy="3429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latin typeface="Arial"/>
                <a:cs typeface="Arial"/>
              </a:rPr>
              <a:t>#2</a:t>
            </a:r>
          </a:p>
        </p:txBody>
      </p:sp>
      <p:sp>
        <p:nvSpPr>
          <p:cNvPr id="63496" name="Line 23"/>
          <p:cNvSpPr>
            <a:spLocks noChangeShapeType="1"/>
          </p:cNvSpPr>
          <p:nvPr/>
        </p:nvSpPr>
        <p:spPr bwMode="auto">
          <a:xfrm>
            <a:off x="4113213" y="1847850"/>
            <a:ext cx="354012" cy="835025"/>
          </a:xfrm>
          <a:prstGeom prst="line">
            <a:avLst/>
          </a:prstGeom>
          <a:noFill/>
          <a:ln w="57150">
            <a:solidFill>
              <a:schemeClr val="tx1"/>
            </a:solidFill>
            <a:round/>
            <a:headEnd/>
            <a:tailEnd type="triangle" w="med" len="med"/>
          </a:ln>
        </p:spPr>
        <p:txBody>
          <a:bodyPr/>
          <a:lstStyle/>
          <a:p>
            <a:endParaRPr lang="en-US"/>
          </a:p>
        </p:txBody>
      </p:sp>
      <p:sp>
        <p:nvSpPr>
          <p:cNvPr id="63497" name="Line 24" descr="This slide is titled, “Closing the Gap: Useful Information &amp; Interventions.” EPIC, Evidence-based Program for Integrated Curricula, works to identify and lessen risks to poor educational outcomes, and improve the quality of education and human services for children and families. "/>
          <p:cNvSpPr>
            <a:spLocks noChangeShapeType="1"/>
          </p:cNvSpPr>
          <p:nvPr/>
        </p:nvSpPr>
        <p:spPr bwMode="auto">
          <a:xfrm>
            <a:off x="4903788" y="1619250"/>
            <a:ext cx="96837" cy="939800"/>
          </a:xfrm>
          <a:prstGeom prst="line">
            <a:avLst/>
          </a:prstGeom>
          <a:noFill/>
          <a:ln w="57150">
            <a:solidFill>
              <a:schemeClr val="tx1"/>
            </a:solidFill>
            <a:round/>
            <a:headEnd/>
            <a:tailEnd type="triangle" w="med" len="med"/>
          </a:ln>
        </p:spPr>
        <p:txBody>
          <a:bodyPr/>
          <a:lstStyle/>
          <a:p>
            <a:endParaRPr lang="en-US"/>
          </a:p>
        </p:txBody>
      </p:sp>
      <p:sp>
        <p:nvSpPr>
          <p:cNvPr id="63498" name="Line 25"/>
          <p:cNvSpPr>
            <a:spLocks noChangeShapeType="1"/>
          </p:cNvSpPr>
          <p:nvPr/>
        </p:nvSpPr>
        <p:spPr bwMode="auto">
          <a:xfrm>
            <a:off x="3408363" y="2457450"/>
            <a:ext cx="649287" cy="644525"/>
          </a:xfrm>
          <a:prstGeom prst="line">
            <a:avLst/>
          </a:prstGeom>
          <a:noFill/>
          <a:ln w="57150">
            <a:solidFill>
              <a:schemeClr val="tx1"/>
            </a:solidFill>
            <a:round/>
            <a:headEnd/>
            <a:tailEnd type="triangle" w="med" len="med"/>
          </a:ln>
        </p:spPr>
        <p:txBody>
          <a:bodyPr/>
          <a:lstStyle/>
          <a:p>
            <a:endParaRPr lang="en-US"/>
          </a:p>
        </p:txBody>
      </p:sp>
      <p:sp>
        <p:nvSpPr>
          <p:cNvPr id="63499" name="WordArt 27"/>
          <p:cNvSpPr>
            <a:spLocks noChangeArrowheads="1" noChangeShapeType="1" noTextEdit="1"/>
          </p:cNvSpPr>
          <p:nvPr/>
        </p:nvSpPr>
        <p:spPr bwMode="auto">
          <a:xfrm>
            <a:off x="552450" y="1600200"/>
            <a:ext cx="381000" cy="3429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a:cs typeface="Arial"/>
              </a:rPr>
              <a:t>#1</a:t>
            </a:r>
          </a:p>
        </p:txBody>
      </p:sp>
      <p:sp>
        <p:nvSpPr>
          <p:cNvPr id="63501" name="Oval 33" descr="This slide is titled, “Closing the Gap: Useful Information &amp; Interventions.” EPIC, Evidence-based Program for Integrated Curricula, works to identify and lessen risks to poor educational outcomes, and improve the quality of education and human services for children and families. "/>
          <p:cNvSpPr>
            <a:spLocks noChangeArrowheads="1"/>
          </p:cNvSpPr>
          <p:nvPr/>
        </p:nvSpPr>
        <p:spPr bwMode="auto">
          <a:xfrm>
            <a:off x="4056063" y="2781300"/>
            <a:ext cx="1847850" cy="1781175"/>
          </a:xfrm>
          <a:prstGeom prst="ellipse">
            <a:avLst/>
          </a:prstGeom>
          <a:solidFill>
            <a:srgbClr val="FF5050"/>
          </a:solidFill>
          <a:ln w="9525">
            <a:solidFill>
              <a:schemeClr val="tx1"/>
            </a:solidFill>
            <a:round/>
            <a:headEnd/>
            <a:tailEnd/>
          </a:ln>
        </p:spPr>
        <p:txBody>
          <a:bodyPr wrap="none" anchor="ctr"/>
          <a:lstStyle/>
          <a:p>
            <a:endParaRPr lang="en-US" sz="1800"/>
          </a:p>
        </p:txBody>
      </p:sp>
      <p:sp>
        <p:nvSpPr>
          <p:cNvPr id="63502" name="AutoShape 40" descr="This slide is titled, “Closing the Gap: Useful Information &amp; Interventions.” EPIC, Evidence-based Program for Integrated Curricula, works to identify and lessen risks to poor educational outcomes, and improve the quality of education and human services for children and families. "/>
          <p:cNvSpPr>
            <a:spLocks noChangeArrowheads="1"/>
          </p:cNvSpPr>
          <p:nvPr/>
        </p:nvSpPr>
        <p:spPr bwMode="auto">
          <a:xfrm rot="-2062340">
            <a:off x="1997075" y="5092700"/>
            <a:ext cx="1873250" cy="939800"/>
          </a:xfrm>
          <a:prstGeom prst="rightArrow">
            <a:avLst>
              <a:gd name="adj1" fmla="val 50000"/>
              <a:gd name="adj2" fmla="val 49831"/>
            </a:avLst>
          </a:prstGeom>
          <a:solidFill>
            <a:srgbClr val="3366FF"/>
          </a:solidFill>
          <a:ln w="9525">
            <a:solidFill>
              <a:schemeClr val="tx1"/>
            </a:solidFill>
            <a:miter lim="800000"/>
            <a:headEnd/>
            <a:tailEnd/>
          </a:ln>
        </p:spPr>
        <p:txBody>
          <a:bodyPr wrap="none" anchor="ctr"/>
          <a:lstStyle/>
          <a:p>
            <a:endParaRPr lang="en-US" sz="1800"/>
          </a:p>
        </p:txBody>
      </p:sp>
      <p:sp>
        <p:nvSpPr>
          <p:cNvPr id="63503" name="Oval 49" descr="This slide is titled, “Closing the Gap: Useful Information &amp; Interventions.” EPIC, Evidence-based Program for Integrated Curricula, works to identify and lessen risks to poor educational outcomes, and improve the quality of education and human services for children and families. "/>
          <p:cNvSpPr>
            <a:spLocks noChangeArrowheads="1"/>
          </p:cNvSpPr>
          <p:nvPr/>
        </p:nvSpPr>
        <p:spPr bwMode="auto">
          <a:xfrm>
            <a:off x="7789863" y="1895475"/>
            <a:ext cx="685800" cy="685800"/>
          </a:xfrm>
          <a:prstGeom prst="ellipse">
            <a:avLst/>
          </a:prstGeom>
          <a:solidFill>
            <a:srgbClr val="FF5050"/>
          </a:solidFill>
          <a:ln w="9525">
            <a:solidFill>
              <a:schemeClr val="tx1"/>
            </a:solidFill>
            <a:round/>
            <a:headEnd/>
            <a:tailEnd/>
          </a:ln>
        </p:spPr>
        <p:txBody>
          <a:bodyPr wrap="none" anchor="ctr"/>
          <a:lstStyle/>
          <a:p>
            <a:endParaRPr lang="en-US" sz="1800"/>
          </a:p>
        </p:txBody>
      </p:sp>
      <p:sp>
        <p:nvSpPr>
          <p:cNvPr id="63504" name="Rectangle 50"/>
          <p:cNvSpPr>
            <a:spLocks noChangeArrowheads="1"/>
          </p:cNvSpPr>
          <p:nvPr/>
        </p:nvSpPr>
        <p:spPr bwMode="auto">
          <a:xfrm rot="-416758">
            <a:off x="6864350" y="1936750"/>
            <a:ext cx="438150" cy="628650"/>
          </a:xfrm>
          <a:prstGeom prst="rect">
            <a:avLst/>
          </a:prstGeom>
          <a:solidFill>
            <a:schemeClr val="bg1"/>
          </a:solidFill>
          <a:ln w="9525">
            <a:solidFill>
              <a:schemeClr val="bg1"/>
            </a:solidFill>
            <a:miter lim="800000"/>
            <a:headEnd/>
            <a:tailEnd/>
          </a:ln>
        </p:spPr>
        <p:txBody>
          <a:bodyPr wrap="none" anchor="ctr"/>
          <a:lstStyle/>
          <a:p>
            <a:endParaRPr lang="en-US" sz="1800"/>
          </a:p>
        </p:txBody>
      </p:sp>
      <p:sp>
        <p:nvSpPr>
          <p:cNvPr id="24" name="Rectangle 23"/>
          <p:cNvSpPr/>
          <p:nvPr/>
        </p:nvSpPr>
        <p:spPr>
          <a:xfrm>
            <a:off x="3105267" y="5401443"/>
            <a:ext cx="6024406" cy="123110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EPIC</a:t>
            </a:r>
          </a:p>
          <a:p>
            <a:pPr algn="ctr">
              <a:defRPr/>
            </a:pP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Evidence-base Program for Integrated Curricula</a:t>
            </a:r>
          </a:p>
        </p:txBody>
      </p:sp>
      <p:sp>
        <p:nvSpPr>
          <p:cNvPr id="23" name="Title 22"/>
          <p:cNvSpPr>
            <a:spLocks noGrp="1"/>
          </p:cNvSpPr>
          <p:nvPr>
            <p:ph type="title"/>
          </p:nvPr>
        </p:nvSpPr>
        <p:spPr/>
        <p:txBody>
          <a:bodyPr/>
          <a:lstStyle/>
          <a:p>
            <a:pPr rtl="0" fontAlgn="base"/>
            <a:r>
              <a:rPr lang="en-US" sz="3600" b="1" i="1" kern="1200" dirty="0" smtClean="0">
                <a:solidFill>
                  <a:schemeClr val="tx1"/>
                </a:solidFill>
                <a:latin typeface="Arial"/>
                <a:ea typeface="+mn-ea"/>
                <a:cs typeface="+mn-cs"/>
              </a:rPr>
              <a:t>CLOSING THE GAP:</a:t>
            </a:r>
            <a:r>
              <a:rPr lang="en-US" sz="3200" b="1" kern="1200" dirty="0" smtClean="0">
                <a:solidFill>
                  <a:schemeClr val="tx1"/>
                </a:solidFill>
                <a:latin typeface="Arial"/>
                <a:ea typeface="+mn-ea"/>
                <a:cs typeface="+mn-cs"/>
              </a:rPr>
              <a:t> </a:t>
            </a:r>
            <a:br>
              <a:rPr lang="en-US" sz="3200" b="1" kern="1200" dirty="0" smtClean="0">
                <a:solidFill>
                  <a:schemeClr val="tx1"/>
                </a:solidFill>
                <a:latin typeface="Arial"/>
                <a:ea typeface="+mn-ea"/>
                <a:cs typeface="+mn-cs"/>
              </a:rPr>
            </a:br>
            <a:r>
              <a:rPr lang="en-US" sz="3200" b="1" kern="1200" dirty="0" smtClean="0">
                <a:solidFill>
                  <a:schemeClr val="tx1"/>
                </a:solidFill>
                <a:latin typeface="Arial"/>
                <a:ea typeface="+mn-ea"/>
                <a:cs typeface="+mn-cs"/>
              </a:rPr>
              <a:t>Useful Information &amp; Interventions </a:t>
            </a:r>
            <a:endParaRPr lang="en-US" dirty="0"/>
          </a:p>
        </p:txBody>
      </p:sp>
      <p:sp>
        <p:nvSpPr>
          <p:cNvPr id="25" name="Text Placeholder 24"/>
          <p:cNvSpPr>
            <a:spLocks noGrp="1"/>
          </p:cNvSpPr>
          <p:nvPr>
            <p:ph type="body" idx="1"/>
          </p:nvPr>
        </p:nvSpPr>
        <p:spPr>
          <a:xfrm>
            <a:off x="1030224" y="1255777"/>
            <a:ext cx="2932176" cy="2133599"/>
          </a:xfrm>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000" b="1" dirty="0" smtClean="0">
                <a:solidFill>
                  <a:schemeClr val="tx1"/>
                </a:solidFill>
                <a:latin typeface="Arial" pitchFamily="34" charset="0"/>
                <a:cs typeface="Arial" pitchFamily="34" charset="0"/>
              </a:rPr>
              <a:t>Identify &amp; lessen risks to Poor Educational Outcomes</a:t>
            </a:r>
            <a:endParaRPr lang="en-US" sz="2000" dirty="0" smtClean="0">
              <a:latin typeface="Arial" pitchFamily="34" charset="0"/>
              <a:cs typeface="Arial" pitchFamily="34" charset="0"/>
            </a:endParaRPr>
          </a:p>
          <a:p>
            <a:pPr lvl="0" rtl="0" fontAlgn="base"/>
            <a:endParaRPr lang="en-US" dirty="0" smtClean="0"/>
          </a:p>
          <a:p>
            <a:endParaRPr lang="en-US" dirty="0"/>
          </a:p>
        </p:txBody>
      </p:sp>
      <p:sp>
        <p:nvSpPr>
          <p:cNvPr id="27" name="Text Placeholder 26" descr="This slide is titled, “Closing the Gap: Useful Information &amp; Interventions.” EPIC, Evidence-based Program for Integrated Curricula, works to identify and lessen risks to poor educational outcomes, and improve the quality of education and human services for children and families. "/>
          <p:cNvSpPr>
            <a:spLocks noGrp="1"/>
          </p:cNvSpPr>
          <p:nvPr>
            <p:ph type="body" sz="quarter" idx="3"/>
          </p:nvPr>
        </p:nvSpPr>
        <p:spPr>
          <a:xfrm>
            <a:off x="621665" y="3863784"/>
            <a:ext cx="2889631" cy="1720151"/>
          </a:xfrm>
        </p:spPr>
        <p:txBody>
          <a:bodyPr/>
          <a:lstStyle/>
          <a:p>
            <a:r>
              <a:rPr lang="en-US" sz="2000" dirty="0" smtClean="0"/>
              <a:t>Improve the QUALITY </a:t>
            </a:r>
            <a:br>
              <a:rPr lang="en-US" sz="2000" dirty="0" smtClean="0"/>
            </a:br>
            <a:r>
              <a:rPr lang="en-US" sz="2000" dirty="0" smtClean="0"/>
              <a:t>of Education &amp; Human Services for </a:t>
            </a:r>
            <a:br>
              <a:rPr lang="en-US" sz="2000" dirty="0" smtClean="0"/>
            </a:br>
            <a:r>
              <a:rPr lang="en-US" sz="2000" dirty="0" smtClean="0"/>
              <a:t>Children &amp; Families</a:t>
            </a:r>
          </a:p>
          <a:p>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Findings/Actions</a:t>
            </a:r>
            <a:endParaRPr lang="en-US" dirty="0"/>
          </a:p>
        </p:txBody>
      </p:sp>
      <p:sp>
        <p:nvSpPr>
          <p:cNvPr id="3" name="Content Placeholder 2"/>
          <p:cNvSpPr>
            <a:spLocks noGrp="1"/>
          </p:cNvSpPr>
          <p:nvPr>
            <p:ph idx="1"/>
          </p:nvPr>
        </p:nvSpPr>
        <p:spPr/>
        <p:txBody>
          <a:bodyPr/>
          <a:lstStyle/>
          <a:p>
            <a:r>
              <a:rPr lang="en-US" dirty="0" smtClean="0"/>
              <a:t>Identified risk and protective factors associated with success</a:t>
            </a:r>
          </a:p>
          <a:p>
            <a:r>
              <a:rPr lang="en-US" dirty="0" smtClean="0"/>
              <a:t>Obtained support to scale up across larger share of district pre-K programs</a:t>
            </a:r>
          </a:p>
          <a:p>
            <a:r>
              <a:rPr lang="en-US" dirty="0" smtClean="0"/>
              <a:t>Working with multi-agency stakeholders to impact mutable factors (homelessness, lead exposure, maltreatment, maternal education)</a:t>
            </a:r>
            <a:endParaRPr lang="en-US" dirty="0"/>
          </a:p>
        </p:txBody>
      </p:sp>
    </p:spTree>
    <p:extLst>
      <p:ext uri="{BB962C8B-B14F-4D97-AF65-F5344CB8AC3E}">
        <p14:creationId xmlns:p14="http://schemas.microsoft.com/office/powerpoint/2010/main" xmlns="" val="1696275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Lonely guy"/>
          <p:cNvPicPr>
            <a:picLocks noChangeAspect="1" noChangeArrowheads="1"/>
          </p:cNvPicPr>
          <p:nvPr/>
        </p:nvPicPr>
        <p:blipFill>
          <a:blip r:embed="rId2" cstate="print">
            <a:grayscl/>
          </a:blip>
          <a:srcRect/>
          <a:stretch>
            <a:fillRect/>
          </a:stretch>
        </p:blipFill>
        <p:spPr bwMode="auto">
          <a:xfrm>
            <a:off x="387350" y="3602038"/>
            <a:ext cx="4324350" cy="2876550"/>
          </a:xfrm>
          <a:prstGeom prst="rect">
            <a:avLst/>
          </a:prstGeom>
          <a:noFill/>
          <a:ln w="9525">
            <a:noFill/>
            <a:miter lim="800000"/>
            <a:headEnd/>
            <a:tailEnd/>
          </a:ln>
        </p:spPr>
      </p:pic>
      <p:pic>
        <p:nvPicPr>
          <p:cNvPr id="64514" name="Picture 3" descr="Empty Class room"/>
          <p:cNvPicPr>
            <a:picLocks noChangeAspect="1" noChangeArrowheads="1"/>
          </p:cNvPicPr>
          <p:nvPr/>
        </p:nvPicPr>
        <p:blipFill>
          <a:blip r:embed="rId3" cstate="print">
            <a:grayscl/>
          </a:blip>
          <a:srcRect/>
          <a:stretch>
            <a:fillRect/>
          </a:stretch>
        </p:blipFill>
        <p:spPr bwMode="auto">
          <a:xfrm>
            <a:off x="4662488" y="454025"/>
            <a:ext cx="4327525" cy="2697163"/>
          </a:xfrm>
          <a:prstGeom prst="rect">
            <a:avLst/>
          </a:prstGeom>
          <a:noFill/>
          <a:ln w="9525">
            <a:noFill/>
            <a:miter lim="800000"/>
            <a:headEnd/>
            <a:tailEnd/>
          </a:ln>
        </p:spPr>
      </p:pic>
      <p:pic>
        <p:nvPicPr>
          <p:cNvPr id="64515" name="Picture 4" descr="Drop outs sign"/>
          <p:cNvPicPr>
            <a:picLocks noChangeAspect="1" noChangeArrowheads="1"/>
          </p:cNvPicPr>
          <p:nvPr/>
        </p:nvPicPr>
        <p:blipFill>
          <a:blip r:embed="rId4" cstate="print"/>
          <a:srcRect/>
          <a:stretch>
            <a:fillRect/>
          </a:stretch>
        </p:blipFill>
        <p:spPr bwMode="auto">
          <a:xfrm>
            <a:off x="4111625" y="2820988"/>
            <a:ext cx="1106488" cy="1106487"/>
          </a:xfrm>
          <a:prstGeom prst="rect">
            <a:avLst/>
          </a:prstGeom>
          <a:noFill/>
          <a:ln w="9525">
            <a:noFill/>
            <a:miter lim="800000"/>
            <a:headEnd/>
            <a:tailEnd/>
          </a:ln>
        </p:spPr>
      </p:pic>
      <p:sp>
        <p:nvSpPr>
          <p:cNvPr id="5" name="Rectangle 4"/>
          <p:cNvSpPr/>
          <p:nvPr/>
        </p:nvSpPr>
        <p:spPr>
          <a:xfrm>
            <a:off x="12879" y="1236384"/>
            <a:ext cx="4604850" cy="646331"/>
          </a:xfrm>
          <a:prstGeom prst="rect">
            <a:avLst/>
          </a:prstGeom>
          <a:solidFill>
            <a:schemeClr val="tx1"/>
          </a:solidFill>
        </p:spPr>
        <p:txBody>
          <a:bodyPr wrap="none">
            <a:spAutoFit/>
          </a:bodyPr>
          <a:lstStyle/>
          <a:p>
            <a:pPr algn="ctr">
              <a:defRPr/>
            </a:pPr>
            <a:r>
              <a:rPr lang="en-US"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rPr>
              <a:t>Out of School Youth</a:t>
            </a:r>
          </a:p>
        </p:txBody>
      </p:sp>
      <p:pic>
        <p:nvPicPr>
          <p:cNvPr id="64517" name="Picture 5" descr="Project U-turn logo"/>
          <p:cNvPicPr>
            <a:picLocks noChangeAspect="1" noChangeArrowheads="1"/>
          </p:cNvPicPr>
          <p:nvPr/>
        </p:nvPicPr>
        <p:blipFill>
          <a:blip r:embed="rId5" cstate="print"/>
          <a:srcRect/>
          <a:stretch>
            <a:fillRect/>
          </a:stretch>
        </p:blipFill>
        <p:spPr bwMode="auto">
          <a:xfrm>
            <a:off x="4878388" y="3844925"/>
            <a:ext cx="4124325" cy="2311400"/>
          </a:xfrm>
          <a:prstGeom prst="rect">
            <a:avLst/>
          </a:prstGeom>
          <a:noFill/>
          <a:ln w="9525">
            <a:noFill/>
            <a:miter lim="800000"/>
            <a:headEnd/>
            <a:tailEnd/>
          </a:ln>
        </p:spPr>
      </p:pic>
      <p:sp>
        <p:nvSpPr>
          <p:cNvPr id="7" name="Title 6"/>
          <p:cNvSpPr>
            <a:spLocks noGrp="1"/>
          </p:cNvSpPr>
          <p:nvPr>
            <p:ph type="title" idx="4294967295"/>
          </p:nvPr>
        </p:nvSpPr>
        <p:spPr>
          <a:xfrm>
            <a:off x="1097280" y="274638"/>
            <a:ext cx="2913888" cy="395922"/>
          </a:xfrm>
        </p:spPr>
        <p:txBody>
          <a:bodyPr/>
          <a:lstStyle/>
          <a:p>
            <a:pPr rtl="0" fontAlgn="base"/>
            <a:r>
              <a:rPr lang="en-US" sz="800" b="1" kern="1200" dirty="0" smtClean="0">
                <a:solidFill>
                  <a:srgbClr val="FFFFFF"/>
                </a:solidFill>
                <a:latin typeface="Arial"/>
                <a:ea typeface="+mn-ea"/>
                <a:cs typeface="+mn-cs"/>
              </a:rPr>
              <a:t>Out of School Youth</a:t>
            </a:r>
            <a:endParaRPr lang="en-US" sz="800" dirty="0" smtClean="0"/>
          </a:p>
          <a:p>
            <a:endParaRPr lang="en-US" sz="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Findings/Actions</a:t>
            </a:r>
            <a:endParaRPr lang="en-US" dirty="0"/>
          </a:p>
        </p:txBody>
      </p:sp>
      <p:sp>
        <p:nvSpPr>
          <p:cNvPr id="3" name="Content Placeholder 2"/>
          <p:cNvSpPr>
            <a:spLocks noGrp="1"/>
          </p:cNvSpPr>
          <p:nvPr>
            <p:ph idx="1"/>
          </p:nvPr>
        </p:nvSpPr>
        <p:spPr/>
        <p:txBody>
          <a:bodyPr/>
          <a:lstStyle/>
          <a:p>
            <a:r>
              <a:rPr lang="en-US" dirty="0" smtClean="0"/>
              <a:t>Identified “early warning” indicators for high school drop out (early middle school math achievement problems, truancy)</a:t>
            </a:r>
          </a:p>
          <a:p>
            <a:r>
              <a:rPr lang="en-US" dirty="0" smtClean="0"/>
              <a:t>Developed earlier intervention targets</a:t>
            </a:r>
          </a:p>
          <a:p>
            <a:r>
              <a:rPr lang="en-US" dirty="0" smtClean="0"/>
              <a:t>Created typology of drop-outs</a:t>
            </a:r>
          </a:p>
          <a:p>
            <a:r>
              <a:rPr lang="en-US" dirty="0" smtClean="0"/>
              <a:t>Developed programs targeting subpopulations of drop-outs (older learners, youth with foster care experience)</a:t>
            </a:r>
          </a:p>
        </p:txBody>
      </p:sp>
    </p:spTree>
    <p:extLst>
      <p:ext uri="{BB962C8B-B14F-4D97-AF65-F5344CB8AC3E}">
        <p14:creationId xmlns:p14="http://schemas.microsoft.com/office/powerpoint/2010/main" xmlns="" val="2996810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2"/>
          <p:cNvSpPr>
            <a:spLocks noGrp="1"/>
          </p:cNvSpPr>
          <p:nvPr>
            <p:ph idx="1"/>
          </p:nvPr>
        </p:nvSpPr>
        <p:spPr>
          <a:xfrm>
            <a:off x="457200" y="2946400"/>
            <a:ext cx="8229600" cy="1295400"/>
          </a:xfrm>
        </p:spPr>
        <p:txBody>
          <a:bodyPr/>
          <a:lstStyle/>
          <a:p>
            <a:pPr algn="ctr" eaLnBrk="1" hangingPunct="1">
              <a:buFontTx/>
              <a:buNone/>
            </a:pPr>
            <a:r>
              <a:rPr lang="en-US" dirty="0" smtClean="0"/>
              <a:t>Unique effect of Homelessness </a:t>
            </a:r>
          </a:p>
          <a:p>
            <a:pPr algn="ctr" eaLnBrk="1" hangingPunct="1">
              <a:buFontTx/>
              <a:buNone/>
            </a:pPr>
            <a:r>
              <a:rPr lang="en-US" dirty="0" smtClean="0"/>
              <a:t>on Academic and Behavioral Adjustment</a:t>
            </a:r>
          </a:p>
        </p:txBody>
      </p:sp>
      <p:pic>
        <p:nvPicPr>
          <p:cNvPr id="65538" name="Picture 3" descr="Homeless Woman Child"/>
          <p:cNvPicPr>
            <a:picLocks noChangeAspect="1" noChangeArrowheads="1"/>
          </p:cNvPicPr>
          <p:nvPr/>
        </p:nvPicPr>
        <p:blipFill>
          <a:blip r:embed="rId2" cstate="print"/>
          <a:srcRect/>
          <a:stretch>
            <a:fillRect/>
          </a:stretch>
        </p:blipFill>
        <p:spPr bwMode="auto">
          <a:xfrm>
            <a:off x="1149350" y="239713"/>
            <a:ext cx="1751013" cy="2641600"/>
          </a:xfrm>
          <a:prstGeom prst="rect">
            <a:avLst/>
          </a:prstGeom>
          <a:noFill/>
          <a:ln w="9525">
            <a:noFill/>
            <a:miter lim="800000"/>
            <a:headEnd/>
            <a:tailEnd/>
          </a:ln>
        </p:spPr>
      </p:pic>
      <p:pic>
        <p:nvPicPr>
          <p:cNvPr id="65539" name="Picture 5" descr="Pupil and teacher in the classroom"/>
          <p:cNvPicPr>
            <a:picLocks noChangeAspect="1" noChangeArrowheads="1"/>
          </p:cNvPicPr>
          <p:nvPr/>
        </p:nvPicPr>
        <p:blipFill>
          <a:blip r:embed="rId3" cstate="print">
            <a:lum bright="4000"/>
            <a:grayscl/>
          </a:blip>
          <a:srcRect/>
          <a:stretch>
            <a:fillRect/>
          </a:stretch>
        </p:blipFill>
        <p:spPr bwMode="auto">
          <a:xfrm>
            <a:off x="1593850" y="4257675"/>
            <a:ext cx="3090863" cy="2316163"/>
          </a:xfrm>
          <a:prstGeom prst="rect">
            <a:avLst/>
          </a:prstGeom>
          <a:noFill/>
          <a:ln w="9525">
            <a:noFill/>
            <a:miter lim="800000"/>
            <a:headEnd/>
            <a:tailEnd/>
          </a:ln>
        </p:spPr>
      </p:pic>
      <p:pic>
        <p:nvPicPr>
          <p:cNvPr id="65540" name="Picture 6" descr="teacher and pupil in elementary school classroom "/>
          <p:cNvPicPr>
            <a:picLocks noChangeAspect="1" noChangeArrowheads="1"/>
          </p:cNvPicPr>
          <p:nvPr/>
        </p:nvPicPr>
        <p:blipFill>
          <a:blip r:embed="rId4" cstate="print">
            <a:grayscl/>
          </a:blip>
          <a:srcRect/>
          <a:stretch>
            <a:fillRect/>
          </a:stretch>
        </p:blipFill>
        <p:spPr bwMode="auto">
          <a:xfrm>
            <a:off x="6094413" y="4208463"/>
            <a:ext cx="2857500" cy="1905000"/>
          </a:xfrm>
          <a:prstGeom prst="rect">
            <a:avLst/>
          </a:prstGeom>
          <a:noFill/>
          <a:ln w="9525">
            <a:noFill/>
            <a:miter lim="800000"/>
            <a:headEnd/>
            <a:tailEnd/>
          </a:ln>
        </p:spPr>
      </p:pic>
      <p:pic>
        <p:nvPicPr>
          <p:cNvPr id="65541" name="Picture 3" descr="Giving food and shelter"/>
          <p:cNvPicPr>
            <a:picLocks noChangeAspect="1" noChangeArrowheads="1"/>
          </p:cNvPicPr>
          <p:nvPr/>
        </p:nvPicPr>
        <p:blipFill>
          <a:blip r:embed="rId5" cstate="print">
            <a:lum bright="18000"/>
            <a:grayscl/>
          </a:blip>
          <a:srcRect/>
          <a:stretch>
            <a:fillRect/>
          </a:stretch>
        </p:blipFill>
        <p:spPr bwMode="auto">
          <a:xfrm>
            <a:off x="3856038" y="496888"/>
            <a:ext cx="3509962" cy="2317750"/>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Findings/Action</a:t>
            </a:r>
            <a:endParaRPr lang="en-US" dirty="0"/>
          </a:p>
        </p:txBody>
      </p:sp>
      <p:sp>
        <p:nvSpPr>
          <p:cNvPr id="3" name="Content Placeholder 2"/>
          <p:cNvSpPr>
            <a:spLocks noGrp="1"/>
          </p:cNvSpPr>
          <p:nvPr>
            <p:ph idx="1"/>
          </p:nvPr>
        </p:nvSpPr>
        <p:spPr/>
        <p:txBody>
          <a:bodyPr/>
          <a:lstStyle/>
          <a:p>
            <a:r>
              <a:rPr lang="en-US" dirty="0" smtClean="0"/>
              <a:t>School mobility and homelessness account for significant proportions of achievement gap</a:t>
            </a:r>
          </a:p>
          <a:p>
            <a:r>
              <a:rPr lang="en-US" dirty="0" smtClean="0"/>
              <a:t>School-level effects are in some cases stronger than individual-level effects</a:t>
            </a:r>
          </a:p>
          <a:p>
            <a:r>
              <a:rPr lang="en-US" dirty="0" smtClean="0"/>
              <a:t>Identified problem with McKinney compliance at shelters</a:t>
            </a:r>
          </a:p>
          <a:p>
            <a:r>
              <a:rPr lang="en-US" dirty="0" smtClean="0"/>
              <a:t>Developing alternative stabilization models for homeless families</a:t>
            </a:r>
            <a:endParaRPr lang="en-US" dirty="0"/>
          </a:p>
        </p:txBody>
      </p:sp>
    </p:spTree>
    <p:extLst>
      <p:ext uri="{BB962C8B-B14F-4D97-AF65-F5344CB8AC3E}">
        <p14:creationId xmlns:p14="http://schemas.microsoft.com/office/powerpoint/2010/main" xmlns="" val="1389389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Map of homelessness  rating by school"/>
          <p:cNvPicPr>
            <a:picLocks noChangeAspect="1" noChangeArrowheads="1"/>
          </p:cNvPicPr>
          <p:nvPr/>
        </p:nvPicPr>
        <p:blipFill>
          <a:blip r:embed="rId2" cstate="print"/>
          <a:srcRect t="11363" b="25758"/>
          <a:stretch>
            <a:fillRect/>
          </a:stretch>
        </p:blipFill>
        <p:spPr bwMode="auto">
          <a:xfrm>
            <a:off x="914400" y="828675"/>
            <a:ext cx="7315200" cy="5953125"/>
          </a:xfrm>
          <a:prstGeom prst="rect">
            <a:avLst/>
          </a:prstGeom>
          <a:noFill/>
          <a:ln w="9525">
            <a:noFill/>
            <a:miter lim="800000"/>
            <a:headEnd/>
            <a:tailEnd/>
          </a:ln>
        </p:spPr>
      </p:pic>
      <p:sp>
        <p:nvSpPr>
          <p:cNvPr id="60420" name="Text Box 4"/>
          <p:cNvSpPr txBox="1">
            <a:spLocks noChangeArrowheads="1"/>
          </p:cNvSpPr>
          <p:nvPr/>
        </p:nvSpPr>
        <p:spPr bwMode="auto">
          <a:xfrm>
            <a:off x="2640013" y="3286125"/>
            <a:ext cx="3286125" cy="669925"/>
          </a:xfrm>
          <a:prstGeom prst="rect">
            <a:avLst/>
          </a:prstGeom>
          <a:solidFill>
            <a:schemeClr val="tx1"/>
          </a:solidFill>
          <a:ln w="28575">
            <a:solidFill>
              <a:schemeClr val="tx1"/>
            </a:solidFill>
            <a:miter lim="800000"/>
            <a:headEnd/>
            <a:tailEnd/>
          </a:ln>
        </p:spPr>
        <p:txBody>
          <a:bodyPr wrap="none">
            <a:spAutoFit/>
          </a:bodyPr>
          <a:lstStyle/>
          <a:p>
            <a:r>
              <a:rPr lang="en-US" sz="3600" dirty="0">
                <a:solidFill>
                  <a:schemeClr val="bg1"/>
                </a:solidFill>
              </a:rPr>
              <a:t>School Mobility</a:t>
            </a:r>
          </a:p>
        </p:txBody>
      </p:sp>
      <p:sp>
        <p:nvSpPr>
          <p:cNvPr id="5" name="Title 4"/>
          <p:cNvSpPr>
            <a:spLocks noGrp="1"/>
          </p:cNvSpPr>
          <p:nvPr>
            <p:ph type="title" idx="4294967295"/>
          </p:nvPr>
        </p:nvSpPr>
        <p:spPr>
          <a:xfrm>
            <a:off x="371856" y="274638"/>
            <a:ext cx="8229600" cy="1143000"/>
          </a:xfrm>
        </p:spPr>
        <p:txBody>
          <a:bodyPr/>
          <a:lstStyle/>
          <a:p>
            <a:pPr rtl="0" fontAlgn="base"/>
            <a:r>
              <a:rPr lang="en-US" sz="3200" kern="1200" dirty="0" smtClean="0">
                <a:solidFill>
                  <a:schemeClr val="tx1"/>
                </a:solidFill>
                <a:latin typeface="Arial"/>
                <a:ea typeface="+mn-ea"/>
                <a:cs typeface="+mn-cs"/>
              </a:rPr>
              <a:t>Homelessness Rates by School</a:t>
            </a:r>
            <a:endParaRPr lang="en-US" dirty="0" smtClean="0"/>
          </a:p>
          <a:p>
            <a:pPr rtl="0" fontAlgn="base"/>
            <a:r>
              <a:rPr lang="en-US" sz="2400" kern="1200" dirty="0" smtClean="0">
                <a:solidFill>
                  <a:schemeClr val="tx1"/>
                </a:solidFill>
                <a:latin typeface="Arial"/>
                <a:ea typeface="+mn-ea"/>
                <a:cs typeface="+mn-cs"/>
              </a:rPr>
              <a:t>Average = 9%</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a:xfrm>
            <a:off x="2133600" y="1905000"/>
            <a:ext cx="5562600" cy="4419600"/>
          </a:xfrm>
        </p:spPr>
        <p:txBody>
          <a:bodyPr>
            <a:normAutofit/>
          </a:bodyPr>
          <a:lstStyle/>
          <a:p>
            <a:r>
              <a:rPr lang="en-US" sz="3600" dirty="0" smtClean="0"/>
              <a:t>Top-down hierarchies</a:t>
            </a:r>
          </a:p>
          <a:p>
            <a:pPr marL="0" indent="0">
              <a:buNone/>
            </a:pPr>
            <a:endParaRPr lang="en-US" sz="3600" dirty="0" smtClean="0"/>
          </a:p>
          <a:p>
            <a:r>
              <a:rPr lang="en-US" sz="3600" dirty="0" smtClean="0"/>
              <a:t>Silo-</a:t>
            </a:r>
            <a:r>
              <a:rPr lang="en-US" sz="3600" dirty="0" err="1" smtClean="0"/>
              <a:t>ed</a:t>
            </a:r>
            <a:r>
              <a:rPr lang="en-US" sz="3600" dirty="0" smtClean="0"/>
              <a:t> information</a:t>
            </a:r>
          </a:p>
          <a:p>
            <a:pPr marL="0" indent="0">
              <a:buNone/>
            </a:pPr>
            <a:endParaRPr lang="en-US" sz="3600" dirty="0" smtClean="0"/>
          </a:p>
          <a:p>
            <a:r>
              <a:rPr lang="en-US" sz="3600" dirty="0" smtClean="0"/>
              <a:t>Lack of partnerships</a:t>
            </a:r>
            <a:endParaRPr lang="en-US" sz="3600" dirty="0"/>
          </a:p>
        </p:txBody>
      </p:sp>
    </p:spTree>
    <p:extLst>
      <p:ext uri="{BB962C8B-B14F-4D97-AF65-F5344CB8AC3E}">
        <p14:creationId xmlns:p14="http://schemas.microsoft.com/office/powerpoint/2010/main" xmlns="" val="2449860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030224" y="2530158"/>
            <a:ext cx="8229600" cy="1143000"/>
          </a:xfrm>
        </p:spPr>
        <p:txBody>
          <a:bodyPr/>
          <a:lstStyle/>
          <a:p>
            <a:pPr algn="l" rtl="0" fontAlgn="base"/>
            <a:r>
              <a:rPr lang="en-US" sz="4000" kern="1200" dirty="0" smtClean="0">
                <a:solidFill>
                  <a:srgbClr val="333399"/>
                </a:solidFill>
                <a:latin typeface="Arial"/>
                <a:ea typeface="+mn-ea"/>
                <a:cs typeface="+mn-cs"/>
              </a:rPr>
              <a:t>How do you develop and sustain such a system?</a:t>
            </a:r>
            <a:endParaRPr lang="en-US" dirty="0" smtClean="0"/>
          </a:p>
          <a:p>
            <a:pPr algn="l"/>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29" name="Group 2" descr="This slide, titled, “Intelligence,” provides a pyramid divided into four sections.  The bottom section is titled “Get legal issues.”  The second section from the bottom is titled “Integrate science.”  The third section from the bottom is titled “Use ethics.”  The topmost section is titled IDS.  Circling the section are the three KIDS entities: Executive Leadership, Researchers and Data Analysts, and Practitioners and Stakeholders."/>
          <p:cNvGrpSpPr>
            <a:grpSpLocks/>
          </p:cNvGrpSpPr>
          <p:nvPr/>
        </p:nvGrpSpPr>
        <p:grpSpPr bwMode="auto">
          <a:xfrm>
            <a:off x="1546225" y="4173538"/>
            <a:ext cx="5114925" cy="1247775"/>
            <a:chOff x="1194" y="2849"/>
            <a:chExt cx="3222" cy="786"/>
          </a:xfrm>
        </p:grpSpPr>
        <p:grpSp>
          <p:nvGrpSpPr>
            <p:cNvPr id="73766" name="Group 3"/>
            <p:cNvGrpSpPr>
              <a:grpSpLocks/>
            </p:cNvGrpSpPr>
            <p:nvPr/>
          </p:nvGrpSpPr>
          <p:grpSpPr bwMode="auto">
            <a:xfrm>
              <a:off x="1194" y="2849"/>
              <a:ext cx="3222" cy="786"/>
              <a:chOff x="1194" y="2849"/>
              <a:chExt cx="3222" cy="786"/>
            </a:xfrm>
          </p:grpSpPr>
          <p:sp>
            <p:nvSpPr>
              <p:cNvPr id="73768" name="Freeform 4"/>
              <p:cNvSpPr>
                <a:spLocks/>
              </p:cNvSpPr>
              <p:nvPr/>
            </p:nvSpPr>
            <p:spPr bwMode="auto">
              <a:xfrm>
                <a:off x="1452" y="2849"/>
                <a:ext cx="2648" cy="336"/>
              </a:xfrm>
              <a:custGeom>
                <a:avLst/>
                <a:gdLst>
                  <a:gd name="T0" fmla="*/ 0 w 2648"/>
                  <a:gd name="T1" fmla="*/ 336 h 336"/>
                  <a:gd name="T2" fmla="*/ 2396 w 2648"/>
                  <a:gd name="T3" fmla="*/ 336 h 336"/>
                  <a:gd name="T4" fmla="*/ 2648 w 2648"/>
                  <a:gd name="T5" fmla="*/ 0 h 336"/>
                  <a:gd name="T6" fmla="*/ 339 w 2648"/>
                  <a:gd name="T7" fmla="*/ 0 h 336"/>
                  <a:gd name="T8" fmla="*/ 0 w 2648"/>
                  <a:gd name="T9" fmla="*/ 336 h 336"/>
                  <a:gd name="T10" fmla="*/ 0 60000 65536"/>
                  <a:gd name="T11" fmla="*/ 0 60000 65536"/>
                  <a:gd name="T12" fmla="*/ 0 60000 65536"/>
                  <a:gd name="T13" fmla="*/ 0 60000 65536"/>
                  <a:gd name="T14" fmla="*/ 0 60000 65536"/>
                  <a:gd name="T15" fmla="*/ 0 w 2648"/>
                  <a:gd name="T16" fmla="*/ 0 h 336"/>
                  <a:gd name="T17" fmla="*/ 2648 w 2648"/>
                  <a:gd name="T18" fmla="*/ 336 h 336"/>
                </a:gdLst>
                <a:ahLst/>
                <a:cxnLst>
                  <a:cxn ang="T10">
                    <a:pos x="T0" y="T1"/>
                  </a:cxn>
                  <a:cxn ang="T11">
                    <a:pos x="T2" y="T3"/>
                  </a:cxn>
                  <a:cxn ang="T12">
                    <a:pos x="T4" y="T5"/>
                  </a:cxn>
                  <a:cxn ang="T13">
                    <a:pos x="T6" y="T7"/>
                  </a:cxn>
                  <a:cxn ang="T14">
                    <a:pos x="T8" y="T9"/>
                  </a:cxn>
                </a:cxnLst>
                <a:rect l="T15" t="T16" r="T17" b="T18"/>
                <a:pathLst>
                  <a:path w="2648" h="336">
                    <a:moveTo>
                      <a:pt x="0" y="336"/>
                    </a:moveTo>
                    <a:lnTo>
                      <a:pt x="2396" y="336"/>
                    </a:lnTo>
                    <a:lnTo>
                      <a:pt x="2648" y="0"/>
                    </a:lnTo>
                    <a:lnTo>
                      <a:pt x="339" y="0"/>
                    </a:lnTo>
                    <a:lnTo>
                      <a:pt x="0" y="336"/>
                    </a:lnTo>
                    <a:close/>
                  </a:path>
                </a:pathLst>
              </a:custGeom>
              <a:solidFill>
                <a:srgbClr val="800080"/>
              </a:solidFill>
              <a:ln w="14288">
                <a:solidFill>
                  <a:srgbClr val="000000"/>
                </a:solidFill>
                <a:prstDash val="solid"/>
                <a:round/>
                <a:headEnd/>
                <a:tailEnd/>
              </a:ln>
            </p:spPr>
            <p:txBody>
              <a:bodyPr/>
              <a:lstStyle/>
              <a:p>
                <a:endParaRPr lang="en-US"/>
              </a:p>
            </p:txBody>
          </p:sp>
          <p:grpSp>
            <p:nvGrpSpPr>
              <p:cNvPr id="73769" name="Group 5"/>
              <p:cNvGrpSpPr>
                <a:grpSpLocks/>
              </p:cNvGrpSpPr>
              <p:nvPr/>
            </p:nvGrpSpPr>
            <p:grpSpPr bwMode="auto">
              <a:xfrm>
                <a:off x="1194" y="2849"/>
                <a:ext cx="3222" cy="786"/>
                <a:chOff x="1194" y="2849"/>
                <a:chExt cx="3222" cy="786"/>
              </a:xfrm>
            </p:grpSpPr>
            <p:sp>
              <p:nvSpPr>
                <p:cNvPr id="73770" name="Freeform 6"/>
                <p:cNvSpPr>
                  <a:spLocks/>
                </p:cNvSpPr>
                <p:nvPr/>
              </p:nvSpPr>
              <p:spPr bwMode="auto">
                <a:xfrm>
                  <a:off x="3848" y="2849"/>
                  <a:ext cx="568" cy="785"/>
                </a:xfrm>
                <a:custGeom>
                  <a:avLst/>
                  <a:gdLst>
                    <a:gd name="T0" fmla="*/ 269 w 568"/>
                    <a:gd name="T1" fmla="*/ 785 h 785"/>
                    <a:gd name="T2" fmla="*/ 0 w 568"/>
                    <a:gd name="T3" fmla="*/ 335 h 785"/>
                    <a:gd name="T4" fmla="*/ 252 w 568"/>
                    <a:gd name="T5" fmla="*/ 0 h 785"/>
                    <a:gd name="T6" fmla="*/ 568 w 568"/>
                    <a:gd name="T7" fmla="*/ 391 h 785"/>
                    <a:gd name="T8" fmla="*/ 269 w 568"/>
                    <a:gd name="T9" fmla="*/ 785 h 785"/>
                    <a:gd name="T10" fmla="*/ 0 60000 65536"/>
                    <a:gd name="T11" fmla="*/ 0 60000 65536"/>
                    <a:gd name="T12" fmla="*/ 0 60000 65536"/>
                    <a:gd name="T13" fmla="*/ 0 60000 65536"/>
                    <a:gd name="T14" fmla="*/ 0 60000 65536"/>
                    <a:gd name="T15" fmla="*/ 0 w 568"/>
                    <a:gd name="T16" fmla="*/ 0 h 785"/>
                    <a:gd name="T17" fmla="*/ 568 w 568"/>
                    <a:gd name="T18" fmla="*/ 785 h 785"/>
                  </a:gdLst>
                  <a:ahLst/>
                  <a:cxnLst>
                    <a:cxn ang="T10">
                      <a:pos x="T0" y="T1"/>
                    </a:cxn>
                    <a:cxn ang="T11">
                      <a:pos x="T2" y="T3"/>
                    </a:cxn>
                    <a:cxn ang="T12">
                      <a:pos x="T4" y="T5"/>
                    </a:cxn>
                    <a:cxn ang="T13">
                      <a:pos x="T6" y="T7"/>
                    </a:cxn>
                    <a:cxn ang="T14">
                      <a:pos x="T8" y="T9"/>
                    </a:cxn>
                  </a:cxnLst>
                  <a:rect l="T15" t="T16" r="T17" b="T18"/>
                  <a:pathLst>
                    <a:path w="568" h="785">
                      <a:moveTo>
                        <a:pt x="269" y="785"/>
                      </a:moveTo>
                      <a:lnTo>
                        <a:pt x="0" y="335"/>
                      </a:lnTo>
                      <a:lnTo>
                        <a:pt x="252" y="0"/>
                      </a:lnTo>
                      <a:lnTo>
                        <a:pt x="568" y="391"/>
                      </a:lnTo>
                      <a:lnTo>
                        <a:pt x="269" y="785"/>
                      </a:lnTo>
                      <a:close/>
                    </a:path>
                  </a:pathLst>
                </a:custGeom>
                <a:solidFill>
                  <a:srgbClr val="FF5FBF"/>
                </a:solidFill>
                <a:ln w="14288">
                  <a:solidFill>
                    <a:srgbClr val="000000"/>
                  </a:solidFill>
                  <a:prstDash val="solid"/>
                  <a:round/>
                  <a:headEnd/>
                  <a:tailEnd/>
                </a:ln>
              </p:spPr>
              <p:txBody>
                <a:bodyPr/>
                <a:lstStyle/>
                <a:p>
                  <a:endParaRPr lang="en-US"/>
                </a:p>
              </p:txBody>
            </p:sp>
            <p:sp>
              <p:nvSpPr>
                <p:cNvPr id="73771" name="Freeform 7"/>
                <p:cNvSpPr>
                  <a:spLocks/>
                </p:cNvSpPr>
                <p:nvPr/>
              </p:nvSpPr>
              <p:spPr bwMode="auto">
                <a:xfrm>
                  <a:off x="1194" y="3184"/>
                  <a:ext cx="2924" cy="451"/>
                </a:xfrm>
                <a:custGeom>
                  <a:avLst/>
                  <a:gdLst>
                    <a:gd name="T0" fmla="*/ 257 w 2924"/>
                    <a:gd name="T1" fmla="*/ 0 h 451"/>
                    <a:gd name="T2" fmla="*/ 2653 w 2924"/>
                    <a:gd name="T3" fmla="*/ 0 h 451"/>
                    <a:gd name="T4" fmla="*/ 2924 w 2924"/>
                    <a:gd name="T5" fmla="*/ 451 h 451"/>
                    <a:gd name="T6" fmla="*/ 0 w 2924"/>
                    <a:gd name="T7" fmla="*/ 451 h 451"/>
                    <a:gd name="T8" fmla="*/ 257 w 2924"/>
                    <a:gd name="T9" fmla="*/ 0 h 451"/>
                    <a:gd name="T10" fmla="*/ 0 60000 65536"/>
                    <a:gd name="T11" fmla="*/ 0 60000 65536"/>
                    <a:gd name="T12" fmla="*/ 0 60000 65536"/>
                    <a:gd name="T13" fmla="*/ 0 60000 65536"/>
                    <a:gd name="T14" fmla="*/ 0 60000 65536"/>
                    <a:gd name="T15" fmla="*/ 0 w 2924"/>
                    <a:gd name="T16" fmla="*/ 0 h 451"/>
                    <a:gd name="T17" fmla="*/ 2924 w 2924"/>
                    <a:gd name="T18" fmla="*/ 451 h 451"/>
                  </a:gdLst>
                  <a:ahLst/>
                  <a:cxnLst>
                    <a:cxn ang="T10">
                      <a:pos x="T0" y="T1"/>
                    </a:cxn>
                    <a:cxn ang="T11">
                      <a:pos x="T2" y="T3"/>
                    </a:cxn>
                    <a:cxn ang="T12">
                      <a:pos x="T4" y="T5"/>
                    </a:cxn>
                    <a:cxn ang="T13">
                      <a:pos x="T6" y="T7"/>
                    </a:cxn>
                    <a:cxn ang="T14">
                      <a:pos x="T8" y="T9"/>
                    </a:cxn>
                  </a:cxnLst>
                  <a:rect l="T15" t="T16" r="T17" b="T18"/>
                  <a:pathLst>
                    <a:path w="2924" h="451">
                      <a:moveTo>
                        <a:pt x="257" y="0"/>
                      </a:moveTo>
                      <a:lnTo>
                        <a:pt x="2653" y="0"/>
                      </a:lnTo>
                      <a:lnTo>
                        <a:pt x="2924" y="451"/>
                      </a:lnTo>
                      <a:lnTo>
                        <a:pt x="0" y="451"/>
                      </a:lnTo>
                      <a:lnTo>
                        <a:pt x="257" y="0"/>
                      </a:lnTo>
                      <a:close/>
                    </a:path>
                  </a:pathLst>
                </a:custGeom>
                <a:solidFill>
                  <a:srgbClr val="FF00FF"/>
                </a:solidFill>
                <a:ln w="14288">
                  <a:solidFill>
                    <a:srgbClr val="000000"/>
                  </a:solidFill>
                  <a:prstDash val="solid"/>
                  <a:round/>
                  <a:headEnd/>
                  <a:tailEnd/>
                </a:ln>
              </p:spPr>
              <p:txBody>
                <a:bodyPr/>
                <a:lstStyle/>
                <a:p>
                  <a:endParaRPr lang="en-US"/>
                </a:p>
              </p:txBody>
            </p:sp>
          </p:grpSp>
        </p:grpSp>
        <p:sp>
          <p:nvSpPr>
            <p:cNvPr id="73767" name="Text Box 8"/>
            <p:cNvSpPr txBox="1">
              <a:spLocks noChangeArrowheads="1"/>
            </p:cNvSpPr>
            <p:nvPr/>
          </p:nvSpPr>
          <p:spPr bwMode="auto">
            <a:xfrm>
              <a:off x="1599" y="3274"/>
              <a:ext cx="2140" cy="327"/>
            </a:xfrm>
            <a:prstGeom prst="rect">
              <a:avLst/>
            </a:prstGeom>
            <a:noFill/>
            <a:ln w="9525">
              <a:noFill/>
              <a:miter lim="800000"/>
              <a:headEnd/>
              <a:tailEnd/>
            </a:ln>
          </p:spPr>
          <p:txBody>
            <a:bodyPr>
              <a:spAutoFit/>
            </a:bodyPr>
            <a:lstStyle/>
            <a:p>
              <a:pPr algn="ctr">
                <a:spcBef>
                  <a:spcPct val="50000"/>
                </a:spcBef>
              </a:pPr>
              <a:r>
                <a:rPr lang="en-US" sz="2800" b="1" dirty="0"/>
                <a:t>GET </a:t>
              </a:r>
              <a:r>
                <a:rPr lang="en-US" sz="1800" b="1" dirty="0"/>
                <a:t>Legal Issues</a:t>
              </a:r>
              <a:endParaRPr lang="en-US" sz="2800" b="1" dirty="0"/>
            </a:p>
          </p:txBody>
        </p:sp>
      </p:grpSp>
      <p:sp>
        <p:nvSpPr>
          <p:cNvPr id="73730" name="Freeform 9"/>
          <p:cNvSpPr>
            <a:spLocks/>
          </p:cNvSpPr>
          <p:nvPr/>
        </p:nvSpPr>
        <p:spPr bwMode="auto">
          <a:xfrm>
            <a:off x="5291138" y="3465513"/>
            <a:ext cx="796925" cy="1128712"/>
          </a:xfrm>
          <a:custGeom>
            <a:avLst/>
            <a:gdLst>
              <a:gd name="T0" fmla="*/ 645160042 w 502"/>
              <a:gd name="T1" fmla="*/ 1791829685 h 711"/>
              <a:gd name="T2" fmla="*/ 0 w 502"/>
              <a:gd name="T3" fmla="*/ 627517817 h 711"/>
              <a:gd name="T4" fmla="*/ 471270096 w 502"/>
              <a:gd name="T5" fmla="*/ 0 h 711"/>
              <a:gd name="T6" fmla="*/ 1265118527 w 502"/>
              <a:gd name="T7" fmla="*/ 987900870 h 711"/>
              <a:gd name="T8" fmla="*/ 645160042 w 502"/>
              <a:gd name="T9" fmla="*/ 1791829685 h 711"/>
              <a:gd name="T10" fmla="*/ 0 60000 65536"/>
              <a:gd name="T11" fmla="*/ 0 60000 65536"/>
              <a:gd name="T12" fmla="*/ 0 60000 65536"/>
              <a:gd name="T13" fmla="*/ 0 60000 65536"/>
              <a:gd name="T14" fmla="*/ 0 60000 65536"/>
              <a:gd name="T15" fmla="*/ 0 w 502"/>
              <a:gd name="T16" fmla="*/ 0 h 711"/>
              <a:gd name="T17" fmla="*/ 502 w 502"/>
              <a:gd name="T18" fmla="*/ 711 h 711"/>
            </a:gdLst>
            <a:ahLst/>
            <a:cxnLst>
              <a:cxn ang="T10">
                <a:pos x="T0" y="T1"/>
              </a:cxn>
              <a:cxn ang="T11">
                <a:pos x="T2" y="T3"/>
              </a:cxn>
              <a:cxn ang="T12">
                <a:pos x="T4" y="T5"/>
              </a:cxn>
              <a:cxn ang="T13">
                <a:pos x="T6" y="T7"/>
              </a:cxn>
              <a:cxn ang="T14">
                <a:pos x="T8" y="T9"/>
              </a:cxn>
            </a:cxnLst>
            <a:rect l="T15" t="T16" r="T17" b="T18"/>
            <a:pathLst>
              <a:path w="502" h="711">
                <a:moveTo>
                  <a:pt x="256" y="711"/>
                </a:moveTo>
                <a:lnTo>
                  <a:pt x="0" y="249"/>
                </a:lnTo>
                <a:lnTo>
                  <a:pt x="187" y="0"/>
                </a:lnTo>
                <a:lnTo>
                  <a:pt x="502" y="392"/>
                </a:lnTo>
                <a:lnTo>
                  <a:pt x="256" y="711"/>
                </a:lnTo>
                <a:close/>
              </a:path>
            </a:pathLst>
          </a:custGeom>
          <a:solidFill>
            <a:srgbClr val="FF5F7F"/>
          </a:solidFill>
          <a:ln w="14288">
            <a:solidFill>
              <a:srgbClr val="000000"/>
            </a:solidFill>
            <a:prstDash val="solid"/>
            <a:round/>
            <a:headEnd/>
            <a:tailEnd/>
          </a:ln>
        </p:spPr>
        <p:txBody>
          <a:bodyPr/>
          <a:lstStyle/>
          <a:p>
            <a:endParaRPr lang="en-US"/>
          </a:p>
        </p:txBody>
      </p:sp>
      <p:sp>
        <p:nvSpPr>
          <p:cNvPr id="73731" name="Freeform 10"/>
          <p:cNvSpPr>
            <a:spLocks/>
          </p:cNvSpPr>
          <p:nvPr/>
        </p:nvSpPr>
        <p:spPr bwMode="auto">
          <a:xfrm>
            <a:off x="2432050" y="3465513"/>
            <a:ext cx="3157538" cy="396875"/>
          </a:xfrm>
          <a:custGeom>
            <a:avLst/>
            <a:gdLst>
              <a:gd name="T0" fmla="*/ 0 w 1989"/>
              <a:gd name="T1" fmla="*/ 630039107 h 250"/>
              <a:gd name="T2" fmla="*/ 2147483647 w 1989"/>
              <a:gd name="T3" fmla="*/ 630039107 h 250"/>
              <a:gd name="T4" fmla="*/ 2147483647 w 1989"/>
              <a:gd name="T5" fmla="*/ 0 h 250"/>
              <a:gd name="T6" fmla="*/ 897175944 w 1989"/>
              <a:gd name="T7" fmla="*/ 2520950 h 250"/>
              <a:gd name="T8" fmla="*/ 0 w 1989"/>
              <a:gd name="T9" fmla="*/ 630039107 h 250"/>
              <a:gd name="T10" fmla="*/ 0 60000 65536"/>
              <a:gd name="T11" fmla="*/ 0 60000 65536"/>
              <a:gd name="T12" fmla="*/ 0 60000 65536"/>
              <a:gd name="T13" fmla="*/ 0 60000 65536"/>
              <a:gd name="T14" fmla="*/ 0 60000 65536"/>
              <a:gd name="T15" fmla="*/ 0 w 1989"/>
              <a:gd name="T16" fmla="*/ 0 h 250"/>
              <a:gd name="T17" fmla="*/ 1989 w 1989"/>
              <a:gd name="T18" fmla="*/ 250 h 250"/>
            </a:gdLst>
            <a:ahLst/>
            <a:cxnLst>
              <a:cxn ang="T10">
                <a:pos x="T0" y="T1"/>
              </a:cxn>
              <a:cxn ang="T11">
                <a:pos x="T2" y="T3"/>
              </a:cxn>
              <a:cxn ang="T12">
                <a:pos x="T4" y="T5"/>
              </a:cxn>
              <a:cxn ang="T13">
                <a:pos x="T6" y="T7"/>
              </a:cxn>
              <a:cxn ang="T14">
                <a:pos x="T8" y="T9"/>
              </a:cxn>
            </a:cxnLst>
            <a:rect l="T15" t="T16" r="T17" b="T18"/>
            <a:pathLst>
              <a:path w="1989" h="250">
                <a:moveTo>
                  <a:pt x="0" y="250"/>
                </a:moveTo>
                <a:lnTo>
                  <a:pt x="1802" y="250"/>
                </a:lnTo>
                <a:lnTo>
                  <a:pt x="1989" y="0"/>
                </a:lnTo>
                <a:lnTo>
                  <a:pt x="356" y="1"/>
                </a:lnTo>
                <a:lnTo>
                  <a:pt x="0" y="250"/>
                </a:lnTo>
                <a:close/>
              </a:path>
            </a:pathLst>
          </a:custGeom>
          <a:solidFill>
            <a:srgbClr val="800000"/>
          </a:solidFill>
          <a:ln w="14288">
            <a:solidFill>
              <a:srgbClr val="000000"/>
            </a:solidFill>
            <a:prstDash val="solid"/>
            <a:round/>
            <a:headEnd/>
            <a:tailEnd/>
          </a:ln>
        </p:spPr>
        <p:txBody>
          <a:bodyPr/>
          <a:lstStyle/>
          <a:p>
            <a:endParaRPr lang="en-US"/>
          </a:p>
        </p:txBody>
      </p:sp>
      <p:sp>
        <p:nvSpPr>
          <p:cNvPr id="73732" name="Freeform 11"/>
          <p:cNvSpPr>
            <a:spLocks/>
          </p:cNvSpPr>
          <p:nvPr/>
        </p:nvSpPr>
        <p:spPr bwMode="auto">
          <a:xfrm>
            <a:off x="2032000" y="3860800"/>
            <a:ext cx="3665538" cy="733425"/>
          </a:xfrm>
          <a:custGeom>
            <a:avLst/>
            <a:gdLst>
              <a:gd name="T0" fmla="*/ 0 w 2309"/>
              <a:gd name="T1" fmla="*/ 1164312277 h 462"/>
              <a:gd name="T2" fmla="*/ 2147483647 w 2309"/>
              <a:gd name="T3" fmla="*/ 1164312277 h 462"/>
              <a:gd name="T4" fmla="*/ 2147483647 w 2309"/>
              <a:gd name="T5" fmla="*/ 0 h 462"/>
              <a:gd name="T6" fmla="*/ 637598753 w 2309"/>
              <a:gd name="T7" fmla="*/ 0 h 462"/>
              <a:gd name="T8" fmla="*/ 0 w 2309"/>
              <a:gd name="T9" fmla="*/ 1164312277 h 462"/>
              <a:gd name="T10" fmla="*/ 0 60000 65536"/>
              <a:gd name="T11" fmla="*/ 0 60000 65536"/>
              <a:gd name="T12" fmla="*/ 0 60000 65536"/>
              <a:gd name="T13" fmla="*/ 0 60000 65536"/>
              <a:gd name="T14" fmla="*/ 0 60000 65536"/>
              <a:gd name="T15" fmla="*/ 0 w 2309"/>
              <a:gd name="T16" fmla="*/ 0 h 462"/>
              <a:gd name="T17" fmla="*/ 2309 w 2309"/>
              <a:gd name="T18" fmla="*/ 462 h 462"/>
            </a:gdLst>
            <a:ahLst/>
            <a:cxnLst>
              <a:cxn ang="T10">
                <a:pos x="T0" y="T1"/>
              </a:cxn>
              <a:cxn ang="T11">
                <a:pos x="T2" y="T3"/>
              </a:cxn>
              <a:cxn ang="T12">
                <a:pos x="T4" y="T5"/>
              </a:cxn>
              <a:cxn ang="T13">
                <a:pos x="T6" y="T7"/>
              </a:cxn>
              <a:cxn ang="T14">
                <a:pos x="T8" y="T9"/>
              </a:cxn>
            </a:cxnLst>
            <a:rect l="T15" t="T16" r="T17" b="T18"/>
            <a:pathLst>
              <a:path w="2309" h="462">
                <a:moveTo>
                  <a:pt x="0" y="462"/>
                </a:moveTo>
                <a:lnTo>
                  <a:pt x="2309" y="462"/>
                </a:lnTo>
                <a:lnTo>
                  <a:pt x="2053" y="0"/>
                </a:lnTo>
                <a:lnTo>
                  <a:pt x="253" y="0"/>
                </a:lnTo>
                <a:lnTo>
                  <a:pt x="0" y="462"/>
                </a:lnTo>
                <a:close/>
              </a:path>
            </a:pathLst>
          </a:custGeom>
          <a:solidFill>
            <a:srgbClr val="FF001F"/>
          </a:solidFill>
          <a:ln w="14288">
            <a:solidFill>
              <a:srgbClr val="000000"/>
            </a:solidFill>
            <a:prstDash val="solid"/>
            <a:round/>
            <a:headEnd/>
            <a:tailEnd/>
          </a:ln>
        </p:spPr>
        <p:txBody>
          <a:bodyPr/>
          <a:lstStyle/>
          <a:p>
            <a:endParaRPr lang="en-US"/>
          </a:p>
        </p:txBody>
      </p:sp>
      <p:sp>
        <p:nvSpPr>
          <p:cNvPr id="73733" name="Text Box 12" descr="This slide, titled, “Intelligence,” provides a pyramid divided into four sections.  The bottom section is titled “Get legal issues.”  The second section from the bottom is titled “Integrate science.”  The third section from the bottom is titled “Use ethics.”  The topmost section is titled IDS.  Circling the section are the three KIDS entities: Executive Leadership, Researchers and Data Analysts, and Practitioners and Stakeholders."/>
          <p:cNvSpPr txBox="1">
            <a:spLocks noChangeArrowheads="1"/>
          </p:cNvSpPr>
          <p:nvPr/>
        </p:nvSpPr>
        <p:spPr bwMode="auto">
          <a:xfrm>
            <a:off x="2489200" y="4013200"/>
            <a:ext cx="3048000" cy="519113"/>
          </a:xfrm>
          <a:prstGeom prst="rect">
            <a:avLst/>
          </a:prstGeom>
          <a:noFill/>
          <a:ln w="9525">
            <a:noFill/>
            <a:miter lim="800000"/>
            <a:headEnd/>
            <a:tailEnd/>
          </a:ln>
        </p:spPr>
        <p:txBody>
          <a:bodyPr>
            <a:spAutoFit/>
          </a:bodyPr>
          <a:lstStyle/>
          <a:p>
            <a:pPr>
              <a:spcBef>
                <a:spcPct val="50000"/>
              </a:spcBef>
            </a:pPr>
            <a:r>
              <a:rPr lang="en-US" b="1" dirty="0"/>
              <a:t>INTEGRATE</a:t>
            </a:r>
            <a:r>
              <a:rPr lang="en-US" sz="2800" b="1" dirty="0"/>
              <a:t> </a:t>
            </a:r>
            <a:r>
              <a:rPr lang="en-US" sz="1800" b="1" dirty="0"/>
              <a:t>Science</a:t>
            </a:r>
            <a:endParaRPr lang="en-US" sz="2800" b="1" dirty="0"/>
          </a:p>
        </p:txBody>
      </p:sp>
      <p:grpSp>
        <p:nvGrpSpPr>
          <p:cNvPr id="73734" name="Group 13"/>
          <p:cNvGrpSpPr>
            <a:grpSpLocks/>
          </p:cNvGrpSpPr>
          <p:nvPr/>
        </p:nvGrpSpPr>
        <p:grpSpPr bwMode="auto">
          <a:xfrm>
            <a:off x="3489325" y="1322388"/>
            <a:ext cx="917575" cy="723900"/>
            <a:chOff x="2394" y="1069"/>
            <a:chExt cx="578" cy="456"/>
          </a:xfrm>
        </p:grpSpPr>
        <p:sp>
          <p:nvSpPr>
            <p:cNvPr id="73764" name="Freeform 14"/>
            <p:cNvSpPr>
              <a:spLocks/>
            </p:cNvSpPr>
            <p:nvPr/>
          </p:nvSpPr>
          <p:spPr bwMode="auto">
            <a:xfrm>
              <a:off x="2653" y="1069"/>
              <a:ext cx="319" cy="456"/>
            </a:xfrm>
            <a:custGeom>
              <a:avLst/>
              <a:gdLst>
                <a:gd name="T0" fmla="*/ 259 w 319"/>
                <a:gd name="T1" fmla="*/ 456 h 456"/>
                <a:gd name="T2" fmla="*/ 319 w 319"/>
                <a:gd name="T3" fmla="*/ 386 h 456"/>
                <a:gd name="T4" fmla="*/ 0 w 319"/>
                <a:gd name="T5" fmla="*/ 0 h 456"/>
                <a:gd name="T6" fmla="*/ 259 w 319"/>
                <a:gd name="T7" fmla="*/ 456 h 456"/>
                <a:gd name="T8" fmla="*/ 0 60000 65536"/>
                <a:gd name="T9" fmla="*/ 0 60000 65536"/>
                <a:gd name="T10" fmla="*/ 0 60000 65536"/>
                <a:gd name="T11" fmla="*/ 0 60000 65536"/>
                <a:gd name="T12" fmla="*/ 0 w 319"/>
                <a:gd name="T13" fmla="*/ 0 h 456"/>
                <a:gd name="T14" fmla="*/ 319 w 319"/>
                <a:gd name="T15" fmla="*/ 456 h 456"/>
              </a:gdLst>
              <a:ahLst/>
              <a:cxnLst>
                <a:cxn ang="T8">
                  <a:pos x="T0" y="T1"/>
                </a:cxn>
                <a:cxn ang="T9">
                  <a:pos x="T2" y="T3"/>
                </a:cxn>
                <a:cxn ang="T10">
                  <a:pos x="T4" y="T5"/>
                </a:cxn>
                <a:cxn ang="T11">
                  <a:pos x="T6" y="T7"/>
                </a:cxn>
              </a:cxnLst>
              <a:rect l="T12" t="T13" r="T14" b="T15"/>
              <a:pathLst>
                <a:path w="319" h="456">
                  <a:moveTo>
                    <a:pt x="259" y="456"/>
                  </a:moveTo>
                  <a:lnTo>
                    <a:pt x="319" y="386"/>
                  </a:lnTo>
                  <a:lnTo>
                    <a:pt x="0" y="0"/>
                  </a:lnTo>
                  <a:lnTo>
                    <a:pt x="259" y="456"/>
                  </a:lnTo>
                  <a:close/>
                </a:path>
              </a:pathLst>
            </a:custGeom>
            <a:solidFill>
              <a:srgbClr val="FFBF1F"/>
            </a:solidFill>
            <a:ln w="14288">
              <a:solidFill>
                <a:srgbClr val="000000"/>
              </a:solidFill>
              <a:prstDash val="solid"/>
              <a:round/>
              <a:headEnd/>
              <a:tailEnd/>
            </a:ln>
          </p:spPr>
          <p:txBody>
            <a:bodyPr/>
            <a:lstStyle/>
            <a:p>
              <a:endParaRPr lang="en-US"/>
            </a:p>
          </p:txBody>
        </p:sp>
        <p:sp>
          <p:nvSpPr>
            <p:cNvPr id="73765" name="Freeform 15"/>
            <p:cNvSpPr>
              <a:spLocks/>
            </p:cNvSpPr>
            <p:nvPr/>
          </p:nvSpPr>
          <p:spPr bwMode="auto">
            <a:xfrm>
              <a:off x="2394" y="1069"/>
              <a:ext cx="518" cy="456"/>
            </a:xfrm>
            <a:custGeom>
              <a:avLst/>
              <a:gdLst>
                <a:gd name="T0" fmla="*/ 0 w 518"/>
                <a:gd name="T1" fmla="*/ 456 h 456"/>
                <a:gd name="T2" fmla="*/ 518 w 518"/>
                <a:gd name="T3" fmla="*/ 456 h 456"/>
                <a:gd name="T4" fmla="*/ 259 w 518"/>
                <a:gd name="T5" fmla="*/ 0 h 456"/>
                <a:gd name="T6" fmla="*/ 0 w 518"/>
                <a:gd name="T7" fmla="*/ 456 h 456"/>
                <a:gd name="T8" fmla="*/ 0 60000 65536"/>
                <a:gd name="T9" fmla="*/ 0 60000 65536"/>
                <a:gd name="T10" fmla="*/ 0 60000 65536"/>
                <a:gd name="T11" fmla="*/ 0 60000 65536"/>
                <a:gd name="T12" fmla="*/ 0 w 518"/>
                <a:gd name="T13" fmla="*/ 0 h 456"/>
                <a:gd name="T14" fmla="*/ 518 w 518"/>
                <a:gd name="T15" fmla="*/ 456 h 456"/>
              </a:gdLst>
              <a:ahLst/>
              <a:cxnLst>
                <a:cxn ang="T8">
                  <a:pos x="T0" y="T1"/>
                </a:cxn>
                <a:cxn ang="T9">
                  <a:pos x="T2" y="T3"/>
                </a:cxn>
                <a:cxn ang="T10">
                  <a:pos x="T4" y="T5"/>
                </a:cxn>
                <a:cxn ang="T11">
                  <a:pos x="T6" y="T7"/>
                </a:cxn>
              </a:cxnLst>
              <a:rect l="T12" t="T13" r="T14" b="T15"/>
              <a:pathLst>
                <a:path w="518" h="456">
                  <a:moveTo>
                    <a:pt x="0" y="456"/>
                  </a:moveTo>
                  <a:lnTo>
                    <a:pt x="518" y="456"/>
                  </a:lnTo>
                  <a:lnTo>
                    <a:pt x="259" y="0"/>
                  </a:lnTo>
                  <a:lnTo>
                    <a:pt x="0" y="456"/>
                  </a:lnTo>
                  <a:close/>
                </a:path>
              </a:pathLst>
            </a:custGeom>
            <a:solidFill>
              <a:srgbClr val="FF9F00"/>
            </a:solidFill>
            <a:ln w="14288">
              <a:solidFill>
                <a:srgbClr val="000000"/>
              </a:solidFill>
              <a:prstDash val="solid"/>
              <a:round/>
              <a:headEnd/>
              <a:tailEnd/>
            </a:ln>
          </p:spPr>
          <p:txBody>
            <a:bodyPr/>
            <a:lstStyle/>
            <a:p>
              <a:endParaRPr lang="en-US"/>
            </a:p>
          </p:txBody>
        </p:sp>
      </p:grpSp>
      <p:grpSp>
        <p:nvGrpSpPr>
          <p:cNvPr id="73735" name="Group 16" descr="This slide, titled, “Intelligence,” provides a pyramid divided into four sections.  The bottom section is titled “Get legal issues.”  The second section from the bottom is titled “Integrate science.”  The third section from the bottom is titled “Use ethics.”  The topmost section is titled IDS.  Circling the section are the three KIDS entities: Executive Leadership, Researchers and Data Analysts, and Practitioners and Stakeholders."/>
          <p:cNvGrpSpPr>
            <a:grpSpLocks/>
          </p:cNvGrpSpPr>
          <p:nvPr/>
        </p:nvGrpSpPr>
        <p:grpSpPr bwMode="auto">
          <a:xfrm>
            <a:off x="2500313" y="2767013"/>
            <a:ext cx="3013075" cy="979487"/>
            <a:chOff x="1795" y="1963"/>
            <a:chExt cx="1898" cy="617"/>
          </a:xfrm>
        </p:grpSpPr>
        <p:sp>
          <p:nvSpPr>
            <p:cNvPr id="73761" name="Freeform 17"/>
            <p:cNvSpPr>
              <a:spLocks/>
            </p:cNvSpPr>
            <p:nvPr/>
          </p:nvSpPr>
          <p:spPr bwMode="auto">
            <a:xfrm>
              <a:off x="3255" y="1963"/>
              <a:ext cx="438" cy="616"/>
            </a:xfrm>
            <a:custGeom>
              <a:avLst/>
              <a:gdLst>
                <a:gd name="T0" fmla="*/ 0 w 438"/>
                <a:gd name="T1" fmla="*/ 167 h 616"/>
                <a:gd name="T2" fmla="*/ 260 w 438"/>
                <a:gd name="T3" fmla="*/ 616 h 616"/>
                <a:gd name="T4" fmla="*/ 438 w 438"/>
                <a:gd name="T5" fmla="*/ 386 h 616"/>
                <a:gd name="T6" fmla="*/ 126 w 438"/>
                <a:gd name="T7" fmla="*/ 0 h 616"/>
                <a:gd name="T8" fmla="*/ 0 w 438"/>
                <a:gd name="T9" fmla="*/ 167 h 616"/>
                <a:gd name="T10" fmla="*/ 0 60000 65536"/>
                <a:gd name="T11" fmla="*/ 0 60000 65536"/>
                <a:gd name="T12" fmla="*/ 0 60000 65536"/>
                <a:gd name="T13" fmla="*/ 0 60000 65536"/>
                <a:gd name="T14" fmla="*/ 0 60000 65536"/>
                <a:gd name="T15" fmla="*/ 0 w 438"/>
                <a:gd name="T16" fmla="*/ 0 h 616"/>
                <a:gd name="T17" fmla="*/ 438 w 438"/>
                <a:gd name="T18" fmla="*/ 616 h 616"/>
              </a:gdLst>
              <a:ahLst/>
              <a:cxnLst>
                <a:cxn ang="T10">
                  <a:pos x="T0" y="T1"/>
                </a:cxn>
                <a:cxn ang="T11">
                  <a:pos x="T2" y="T3"/>
                </a:cxn>
                <a:cxn ang="T12">
                  <a:pos x="T4" y="T5"/>
                </a:cxn>
                <a:cxn ang="T13">
                  <a:pos x="T6" y="T7"/>
                </a:cxn>
                <a:cxn ang="T14">
                  <a:pos x="T8" y="T9"/>
                </a:cxn>
              </a:cxnLst>
              <a:rect l="T15" t="T16" r="T17" b="T18"/>
              <a:pathLst>
                <a:path w="438" h="616">
                  <a:moveTo>
                    <a:pt x="0" y="167"/>
                  </a:moveTo>
                  <a:lnTo>
                    <a:pt x="260" y="616"/>
                  </a:lnTo>
                  <a:lnTo>
                    <a:pt x="438" y="386"/>
                  </a:lnTo>
                  <a:lnTo>
                    <a:pt x="126" y="0"/>
                  </a:lnTo>
                  <a:lnTo>
                    <a:pt x="0" y="167"/>
                  </a:lnTo>
                  <a:close/>
                </a:path>
              </a:pathLst>
            </a:custGeom>
            <a:solidFill>
              <a:srgbClr val="CC99FF"/>
            </a:solidFill>
            <a:ln w="14288">
              <a:solidFill>
                <a:srgbClr val="000000"/>
              </a:solidFill>
              <a:prstDash val="solid"/>
              <a:round/>
              <a:headEnd/>
              <a:tailEnd/>
            </a:ln>
          </p:spPr>
          <p:txBody>
            <a:bodyPr/>
            <a:lstStyle/>
            <a:p>
              <a:endParaRPr lang="en-US"/>
            </a:p>
          </p:txBody>
        </p:sp>
        <p:sp>
          <p:nvSpPr>
            <p:cNvPr id="73762" name="Freeform 18"/>
            <p:cNvSpPr>
              <a:spLocks/>
            </p:cNvSpPr>
            <p:nvPr/>
          </p:nvSpPr>
          <p:spPr bwMode="auto">
            <a:xfrm>
              <a:off x="2051" y="1963"/>
              <a:ext cx="1329" cy="166"/>
            </a:xfrm>
            <a:custGeom>
              <a:avLst/>
              <a:gdLst>
                <a:gd name="T0" fmla="*/ 0 w 1329"/>
                <a:gd name="T1" fmla="*/ 166 h 166"/>
                <a:gd name="T2" fmla="*/ 1202 w 1329"/>
                <a:gd name="T3" fmla="*/ 166 h 166"/>
                <a:gd name="T4" fmla="*/ 1329 w 1329"/>
                <a:gd name="T5" fmla="*/ 0 h 166"/>
                <a:gd name="T6" fmla="*/ 336 w 1329"/>
                <a:gd name="T7" fmla="*/ 0 h 166"/>
                <a:gd name="T8" fmla="*/ 0 w 1329"/>
                <a:gd name="T9" fmla="*/ 166 h 166"/>
                <a:gd name="T10" fmla="*/ 0 60000 65536"/>
                <a:gd name="T11" fmla="*/ 0 60000 65536"/>
                <a:gd name="T12" fmla="*/ 0 60000 65536"/>
                <a:gd name="T13" fmla="*/ 0 60000 65536"/>
                <a:gd name="T14" fmla="*/ 0 60000 65536"/>
                <a:gd name="T15" fmla="*/ 0 w 1329"/>
                <a:gd name="T16" fmla="*/ 0 h 166"/>
                <a:gd name="T17" fmla="*/ 1329 w 1329"/>
                <a:gd name="T18" fmla="*/ 166 h 166"/>
              </a:gdLst>
              <a:ahLst/>
              <a:cxnLst>
                <a:cxn ang="T10">
                  <a:pos x="T0" y="T1"/>
                </a:cxn>
                <a:cxn ang="T11">
                  <a:pos x="T2" y="T3"/>
                </a:cxn>
                <a:cxn ang="T12">
                  <a:pos x="T4" y="T5"/>
                </a:cxn>
                <a:cxn ang="T13">
                  <a:pos x="T6" y="T7"/>
                </a:cxn>
                <a:cxn ang="T14">
                  <a:pos x="T8" y="T9"/>
                </a:cxn>
              </a:cxnLst>
              <a:rect l="T15" t="T16" r="T17" b="T18"/>
              <a:pathLst>
                <a:path w="1329" h="166">
                  <a:moveTo>
                    <a:pt x="0" y="166"/>
                  </a:moveTo>
                  <a:lnTo>
                    <a:pt x="1202" y="166"/>
                  </a:lnTo>
                  <a:lnTo>
                    <a:pt x="1329" y="0"/>
                  </a:lnTo>
                  <a:lnTo>
                    <a:pt x="336" y="0"/>
                  </a:lnTo>
                  <a:lnTo>
                    <a:pt x="0" y="166"/>
                  </a:lnTo>
                  <a:close/>
                </a:path>
              </a:pathLst>
            </a:custGeom>
            <a:solidFill>
              <a:srgbClr val="CC99FF"/>
            </a:solidFill>
            <a:ln w="14288">
              <a:solidFill>
                <a:srgbClr val="000000"/>
              </a:solidFill>
              <a:prstDash val="solid"/>
              <a:round/>
              <a:headEnd/>
              <a:tailEnd/>
            </a:ln>
          </p:spPr>
          <p:txBody>
            <a:bodyPr/>
            <a:lstStyle/>
            <a:p>
              <a:endParaRPr lang="en-US"/>
            </a:p>
          </p:txBody>
        </p:sp>
        <p:sp>
          <p:nvSpPr>
            <p:cNvPr id="73763" name="Freeform 19"/>
            <p:cNvSpPr>
              <a:spLocks/>
            </p:cNvSpPr>
            <p:nvPr/>
          </p:nvSpPr>
          <p:spPr bwMode="auto">
            <a:xfrm>
              <a:off x="1795" y="2129"/>
              <a:ext cx="1719" cy="451"/>
            </a:xfrm>
            <a:custGeom>
              <a:avLst/>
              <a:gdLst>
                <a:gd name="T0" fmla="*/ 0 w 1719"/>
                <a:gd name="T1" fmla="*/ 451 h 451"/>
                <a:gd name="T2" fmla="*/ 1719 w 1719"/>
                <a:gd name="T3" fmla="*/ 451 h 451"/>
                <a:gd name="T4" fmla="*/ 1458 w 1719"/>
                <a:gd name="T5" fmla="*/ 0 h 451"/>
                <a:gd name="T6" fmla="*/ 256 w 1719"/>
                <a:gd name="T7" fmla="*/ 0 h 451"/>
                <a:gd name="T8" fmla="*/ 0 w 1719"/>
                <a:gd name="T9" fmla="*/ 451 h 451"/>
                <a:gd name="T10" fmla="*/ 0 60000 65536"/>
                <a:gd name="T11" fmla="*/ 0 60000 65536"/>
                <a:gd name="T12" fmla="*/ 0 60000 65536"/>
                <a:gd name="T13" fmla="*/ 0 60000 65536"/>
                <a:gd name="T14" fmla="*/ 0 60000 65536"/>
                <a:gd name="T15" fmla="*/ 0 w 1719"/>
                <a:gd name="T16" fmla="*/ 0 h 451"/>
                <a:gd name="T17" fmla="*/ 1719 w 1719"/>
                <a:gd name="T18" fmla="*/ 451 h 451"/>
              </a:gdLst>
              <a:ahLst/>
              <a:cxnLst>
                <a:cxn ang="T10">
                  <a:pos x="T0" y="T1"/>
                </a:cxn>
                <a:cxn ang="T11">
                  <a:pos x="T2" y="T3"/>
                </a:cxn>
                <a:cxn ang="T12">
                  <a:pos x="T4" y="T5"/>
                </a:cxn>
                <a:cxn ang="T13">
                  <a:pos x="T6" y="T7"/>
                </a:cxn>
                <a:cxn ang="T14">
                  <a:pos x="T8" y="T9"/>
                </a:cxn>
              </a:cxnLst>
              <a:rect l="T15" t="T16" r="T17" b="T18"/>
              <a:pathLst>
                <a:path w="1719" h="451">
                  <a:moveTo>
                    <a:pt x="0" y="451"/>
                  </a:moveTo>
                  <a:lnTo>
                    <a:pt x="1719" y="451"/>
                  </a:lnTo>
                  <a:lnTo>
                    <a:pt x="1458" y="0"/>
                  </a:lnTo>
                  <a:lnTo>
                    <a:pt x="256" y="0"/>
                  </a:lnTo>
                  <a:lnTo>
                    <a:pt x="0" y="451"/>
                  </a:lnTo>
                  <a:close/>
                </a:path>
              </a:pathLst>
            </a:custGeom>
            <a:solidFill>
              <a:srgbClr val="CC99FF"/>
            </a:solidFill>
            <a:ln w="14288">
              <a:solidFill>
                <a:srgbClr val="000000"/>
              </a:solidFill>
              <a:prstDash val="solid"/>
              <a:round/>
              <a:headEnd/>
              <a:tailEnd/>
            </a:ln>
          </p:spPr>
          <p:txBody>
            <a:bodyPr/>
            <a:lstStyle/>
            <a:p>
              <a:endParaRPr lang="en-US"/>
            </a:p>
          </p:txBody>
        </p:sp>
      </p:grpSp>
      <p:grpSp>
        <p:nvGrpSpPr>
          <p:cNvPr id="73736" name="Group 20"/>
          <p:cNvGrpSpPr>
            <a:grpSpLocks/>
          </p:cNvGrpSpPr>
          <p:nvPr/>
        </p:nvGrpSpPr>
        <p:grpSpPr bwMode="auto">
          <a:xfrm>
            <a:off x="2976563" y="2054225"/>
            <a:ext cx="1963737" cy="857250"/>
            <a:chOff x="2095" y="1514"/>
            <a:chExt cx="1237" cy="540"/>
          </a:xfrm>
        </p:grpSpPr>
        <p:sp>
          <p:nvSpPr>
            <p:cNvPr id="73758" name="Freeform 21"/>
            <p:cNvSpPr>
              <a:spLocks/>
            </p:cNvSpPr>
            <p:nvPr/>
          </p:nvSpPr>
          <p:spPr bwMode="auto">
            <a:xfrm>
              <a:off x="2955" y="1515"/>
              <a:ext cx="377" cy="539"/>
            </a:xfrm>
            <a:custGeom>
              <a:avLst/>
              <a:gdLst>
                <a:gd name="T0" fmla="*/ 258 w 377"/>
                <a:gd name="T1" fmla="*/ 539 h 539"/>
                <a:gd name="T2" fmla="*/ 377 w 377"/>
                <a:gd name="T3" fmla="*/ 384 h 539"/>
                <a:gd name="T4" fmla="*/ 65 w 377"/>
                <a:gd name="T5" fmla="*/ 0 h 539"/>
                <a:gd name="T6" fmla="*/ 0 w 377"/>
                <a:gd name="T7" fmla="*/ 81 h 539"/>
                <a:gd name="T8" fmla="*/ 258 w 377"/>
                <a:gd name="T9" fmla="*/ 539 h 539"/>
                <a:gd name="T10" fmla="*/ 0 60000 65536"/>
                <a:gd name="T11" fmla="*/ 0 60000 65536"/>
                <a:gd name="T12" fmla="*/ 0 60000 65536"/>
                <a:gd name="T13" fmla="*/ 0 60000 65536"/>
                <a:gd name="T14" fmla="*/ 0 60000 65536"/>
                <a:gd name="T15" fmla="*/ 0 w 377"/>
                <a:gd name="T16" fmla="*/ 0 h 539"/>
                <a:gd name="T17" fmla="*/ 377 w 377"/>
                <a:gd name="T18" fmla="*/ 539 h 539"/>
              </a:gdLst>
              <a:ahLst/>
              <a:cxnLst>
                <a:cxn ang="T10">
                  <a:pos x="T0" y="T1"/>
                </a:cxn>
                <a:cxn ang="T11">
                  <a:pos x="T2" y="T3"/>
                </a:cxn>
                <a:cxn ang="T12">
                  <a:pos x="T4" y="T5"/>
                </a:cxn>
                <a:cxn ang="T13">
                  <a:pos x="T6" y="T7"/>
                </a:cxn>
                <a:cxn ang="T14">
                  <a:pos x="T8" y="T9"/>
                </a:cxn>
              </a:cxnLst>
              <a:rect l="T15" t="T16" r="T17" b="T18"/>
              <a:pathLst>
                <a:path w="377" h="539">
                  <a:moveTo>
                    <a:pt x="258" y="539"/>
                  </a:moveTo>
                  <a:lnTo>
                    <a:pt x="377" y="384"/>
                  </a:lnTo>
                  <a:lnTo>
                    <a:pt x="65" y="0"/>
                  </a:lnTo>
                  <a:lnTo>
                    <a:pt x="0" y="81"/>
                  </a:lnTo>
                  <a:lnTo>
                    <a:pt x="258" y="539"/>
                  </a:lnTo>
                  <a:close/>
                </a:path>
              </a:pathLst>
            </a:custGeom>
            <a:solidFill>
              <a:srgbClr val="FF9F7F"/>
            </a:solidFill>
            <a:ln w="14288">
              <a:solidFill>
                <a:srgbClr val="000000"/>
              </a:solidFill>
              <a:prstDash val="solid"/>
              <a:round/>
              <a:headEnd/>
              <a:tailEnd/>
            </a:ln>
          </p:spPr>
          <p:txBody>
            <a:bodyPr/>
            <a:lstStyle/>
            <a:p>
              <a:endParaRPr lang="en-US"/>
            </a:p>
          </p:txBody>
        </p:sp>
        <p:sp>
          <p:nvSpPr>
            <p:cNvPr id="73759" name="Freeform 22"/>
            <p:cNvSpPr>
              <a:spLocks/>
            </p:cNvSpPr>
            <p:nvPr/>
          </p:nvSpPr>
          <p:spPr bwMode="auto">
            <a:xfrm>
              <a:off x="2356" y="1514"/>
              <a:ext cx="663" cy="81"/>
            </a:xfrm>
            <a:custGeom>
              <a:avLst/>
              <a:gdLst>
                <a:gd name="T0" fmla="*/ 0 w 663"/>
                <a:gd name="T1" fmla="*/ 81 h 81"/>
                <a:gd name="T2" fmla="*/ 598 w 663"/>
                <a:gd name="T3" fmla="*/ 81 h 81"/>
                <a:gd name="T4" fmla="*/ 663 w 663"/>
                <a:gd name="T5" fmla="*/ 0 h 81"/>
                <a:gd name="T6" fmla="*/ 207 w 663"/>
                <a:gd name="T7" fmla="*/ 0 h 81"/>
                <a:gd name="T8" fmla="*/ 0 w 663"/>
                <a:gd name="T9" fmla="*/ 81 h 81"/>
                <a:gd name="T10" fmla="*/ 0 60000 65536"/>
                <a:gd name="T11" fmla="*/ 0 60000 65536"/>
                <a:gd name="T12" fmla="*/ 0 60000 65536"/>
                <a:gd name="T13" fmla="*/ 0 60000 65536"/>
                <a:gd name="T14" fmla="*/ 0 60000 65536"/>
                <a:gd name="T15" fmla="*/ 0 w 663"/>
                <a:gd name="T16" fmla="*/ 0 h 81"/>
                <a:gd name="T17" fmla="*/ 663 w 663"/>
                <a:gd name="T18" fmla="*/ 81 h 81"/>
              </a:gdLst>
              <a:ahLst/>
              <a:cxnLst>
                <a:cxn ang="T10">
                  <a:pos x="T0" y="T1"/>
                </a:cxn>
                <a:cxn ang="T11">
                  <a:pos x="T2" y="T3"/>
                </a:cxn>
                <a:cxn ang="T12">
                  <a:pos x="T4" y="T5"/>
                </a:cxn>
                <a:cxn ang="T13">
                  <a:pos x="T6" y="T7"/>
                </a:cxn>
                <a:cxn ang="T14">
                  <a:pos x="T8" y="T9"/>
                </a:cxn>
              </a:cxnLst>
              <a:rect l="T15" t="T16" r="T17" b="T18"/>
              <a:pathLst>
                <a:path w="663" h="81">
                  <a:moveTo>
                    <a:pt x="0" y="81"/>
                  </a:moveTo>
                  <a:lnTo>
                    <a:pt x="598" y="81"/>
                  </a:lnTo>
                  <a:lnTo>
                    <a:pt x="663" y="0"/>
                  </a:lnTo>
                  <a:lnTo>
                    <a:pt x="207" y="0"/>
                  </a:lnTo>
                  <a:lnTo>
                    <a:pt x="0" y="81"/>
                  </a:lnTo>
                  <a:close/>
                </a:path>
              </a:pathLst>
            </a:custGeom>
            <a:solidFill>
              <a:srgbClr val="BF3F00"/>
            </a:solidFill>
            <a:ln w="14288">
              <a:solidFill>
                <a:srgbClr val="000000"/>
              </a:solidFill>
              <a:prstDash val="solid"/>
              <a:round/>
              <a:headEnd/>
              <a:tailEnd/>
            </a:ln>
          </p:spPr>
          <p:txBody>
            <a:bodyPr/>
            <a:lstStyle/>
            <a:p>
              <a:endParaRPr lang="en-US"/>
            </a:p>
          </p:txBody>
        </p:sp>
        <p:sp>
          <p:nvSpPr>
            <p:cNvPr id="73760" name="Freeform 23"/>
            <p:cNvSpPr>
              <a:spLocks/>
            </p:cNvSpPr>
            <p:nvPr/>
          </p:nvSpPr>
          <p:spPr bwMode="auto">
            <a:xfrm>
              <a:off x="2095" y="1595"/>
              <a:ext cx="1118" cy="459"/>
            </a:xfrm>
            <a:custGeom>
              <a:avLst/>
              <a:gdLst>
                <a:gd name="T0" fmla="*/ 0 w 1118"/>
                <a:gd name="T1" fmla="*/ 459 h 459"/>
                <a:gd name="T2" fmla="*/ 1118 w 1118"/>
                <a:gd name="T3" fmla="*/ 459 h 459"/>
                <a:gd name="T4" fmla="*/ 859 w 1118"/>
                <a:gd name="T5" fmla="*/ 0 h 459"/>
                <a:gd name="T6" fmla="*/ 260 w 1118"/>
                <a:gd name="T7" fmla="*/ 0 h 459"/>
                <a:gd name="T8" fmla="*/ 0 w 1118"/>
                <a:gd name="T9" fmla="*/ 459 h 459"/>
                <a:gd name="T10" fmla="*/ 0 60000 65536"/>
                <a:gd name="T11" fmla="*/ 0 60000 65536"/>
                <a:gd name="T12" fmla="*/ 0 60000 65536"/>
                <a:gd name="T13" fmla="*/ 0 60000 65536"/>
                <a:gd name="T14" fmla="*/ 0 60000 65536"/>
                <a:gd name="T15" fmla="*/ 0 w 1118"/>
                <a:gd name="T16" fmla="*/ 0 h 459"/>
                <a:gd name="T17" fmla="*/ 1118 w 1118"/>
                <a:gd name="T18" fmla="*/ 459 h 459"/>
              </a:gdLst>
              <a:ahLst/>
              <a:cxnLst>
                <a:cxn ang="T10">
                  <a:pos x="T0" y="T1"/>
                </a:cxn>
                <a:cxn ang="T11">
                  <a:pos x="T2" y="T3"/>
                </a:cxn>
                <a:cxn ang="T12">
                  <a:pos x="T4" y="T5"/>
                </a:cxn>
                <a:cxn ang="T13">
                  <a:pos x="T6" y="T7"/>
                </a:cxn>
                <a:cxn ang="T14">
                  <a:pos x="T8" y="T9"/>
                </a:cxn>
              </a:cxnLst>
              <a:rect l="T15" t="T16" r="T17" b="T18"/>
              <a:pathLst>
                <a:path w="1118" h="459">
                  <a:moveTo>
                    <a:pt x="0" y="459"/>
                  </a:moveTo>
                  <a:lnTo>
                    <a:pt x="1118" y="459"/>
                  </a:lnTo>
                  <a:lnTo>
                    <a:pt x="859" y="0"/>
                  </a:lnTo>
                  <a:lnTo>
                    <a:pt x="260" y="0"/>
                  </a:lnTo>
                  <a:lnTo>
                    <a:pt x="0" y="459"/>
                  </a:lnTo>
                  <a:close/>
                </a:path>
              </a:pathLst>
            </a:custGeom>
            <a:solidFill>
              <a:srgbClr val="FF5F00"/>
            </a:solidFill>
            <a:ln w="14288">
              <a:solidFill>
                <a:srgbClr val="000000"/>
              </a:solidFill>
              <a:prstDash val="solid"/>
              <a:round/>
              <a:headEnd/>
              <a:tailEnd/>
            </a:ln>
          </p:spPr>
          <p:txBody>
            <a:bodyPr/>
            <a:lstStyle/>
            <a:p>
              <a:endParaRPr lang="en-US"/>
            </a:p>
          </p:txBody>
        </p:sp>
      </p:grpSp>
      <p:sp>
        <p:nvSpPr>
          <p:cNvPr id="73737" name="Text Box 24"/>
          <p:cNvSpPr txBox="1">
            <a:spLocks noChangeArrowheads="1"/>
          </p:cNvSpPr>
          <p:nvPr/>
        </p:nvSpPr>
        <p:spPr bwMode="auto">
          <a:xfrm>
            <a:off x="2822575" y="2470150"/>
            <a:ext cx="2209800" cy="457200"/>
          </a:xfrm>
          <a:prstGeom prst="rect">
            <a:avLst/>
          </a:prstGeom>
          <a:noFill/>
          <a:ln w="9525">
            <a:noFill/>
            <a:miter lim="800000"/>
            <a:headEnd/>
            <a:tailEnd/>
          </a:ln>
        </p:spPr>
        <p:txBody>
          <a:bodyPr>
            <a:spAutoFit/>
          </a:bodyPr>
          <a:lstStyle/>
          <a:p>
            <a:pPr algn="ctr"/>
            <a:r>
              <a:rPr lang="en-US" b="1"/>
              <a:t>SHARE</a:t>
            </a:r>
          </a:p>
        </p:txBody>
      </p:sp>
      <p:grpSp>
        <p:nvGrpSpPr>
          <p:cNvPr id="73738" name="Group 25"/>
          <p:cNvGrpSpPr>
            <a:grpSpLocks/>
          </p:cNvGrpSpPr>
          <p:nvPr/>
        </p:nvGrpSpPr>
        <p:grpSpPr bwMode="auto">
          <a:xfrm>
            <a:off x="3311525" y="1452563"/>
            <a:ext cx="1219200" cy="581025"/>
            <a:chOff x="2366" y="865"/>
            <a:chExt cx="768" cy="366"/>
          </a:xfrm>
        </p:grpSpPr>
        <p:sp>
          <p:nvSpPr>
            <p:cNvPr id="73756" name="Text Box 26"/>
            <p:cNvSpPr txBox="1">
              <a:spLocks noChangeArrowheads="1"/>
            </p:cNvSpPr>
            <p:nvPr/>
          </p:nvSpPr>
          <p:spPr bwMode="auto">
            <a:xfrm>
              <a:off x="2366" y="1058"/>
              <a:ext cx="768" cy="173"/>
            </a:xfrm>
            <a:prstGeom prst="rect">
              <a:avLst/>
            </a:prstGeom>
            <a:noFill/>
            <a:ln w="9525">
              <a:noFill/>
              <a:miter lim="800000"/>
              <a:headEnd/>
              <a:tailEnd/>
            </a:ln>
          </p:spPr>
          <p:txBody>
            <a:bodyPr>
              <a:spAutoFit/>
            </a:bodyPr>
            <a:lstStyle/>
            <a:p>
              <a:pPr algn="ctr"/>
              <a:r>
                <a:rPr lang="en-US" sz="1200" b="1">
                  <a:latin typeface="Tahoma" pitchFamily="34" charset="0"/>
                </a:rPr>
                <a:t>Improve</a:t>
              </a:r>
            </a:p>
          </p:txBody>
        </p:sp>
        <p:pic>
          <p:nvPicPr>
            <p:cNvPr id="73757" name="Picture 27" descr="m4jtokya[1]"/>
            <p:cNvPicPr>
              <a:picLocks noChangeAspect="1" noChangeArrowheads="1"/>
            </p:cNvPicPr>
            <p:nvPr/>
          </p:nvPicPr>
          <p:blipFill>
            <a:blip r:embed="rId3" cstate="print"/>
            <a:srcRect/>
            <a:stretch>
              <a:fillRect/>
            </a:stretch>
          </p:blipFill>
          <p:spPr bwMode="auto">
            <a:xfrm>
              <a:off x="2630" y="865"/>
              <a:ext cx="211" cy="249"/>
            </a:xfrm>
            <a:prstGeom prst="rect">
              <a:avLst/>
            </a:prstGeom>
            <a:noFill/>
            <a:ln w="9525">
              <a:noFill/>
              <a:miter lim="800000"/>
              <a:headEnd/>
              <a:tailEnd/>
            </a:ln>
          </p:spPr>
        </p:pic>
      </p:grpSp>
      <p:sp>
        <p:nvSpPr>
          <p:cNvPr id="73739" name="Text Box 28" descr="This slide, titled, “Intelligence,” provides a pyramid divided into four sections.  The bottom section is titled “Get legal issues.”  The second section from the bottom is titled “Integrate science.”  The third section from the bottom is titled “Use ethics.”  The topmost section is titled IDS.  Circling the section are the three KIDS entities: Executive Leadership, Researchers and Data Analysts, and Practitioners and Stakeholders."/>
          <p:cNvSpPr txBox="1">
            <a:spLocks noChangeArrowheads="1"/>
          </p:cNvSpPr>
          <p:nvPr/>
        </p:nvSpPr>
        <p:spPr bwMode="auto">
          <a:xfrm>
            <a:off x="2351088" y="3125788"/>
            <a:ext cx="3124200" cy="457200"/>
          </a:xfrm>
          <a:prstGeom prst="rect">
            <a:avLst/>
          </a:prstGeom>
          <a:noFill/>
          <a:ln w="9525">
            <a:noFill/>
            <a:miter lim="800000"/>
            <a:headEnd/>
            <a:tailEnd/>
          </a:ln>
        </p:spPr>
        <p:txBody>
          <a:bodyPr>
            <a:spAutoFit/>
          </a:bodyPr>
          <a:lstStyle/>
          <a:p>
            <a:pPr algn="ctr"/>
            <a:r>
              <a:rPr lang="en-US" b="1" dirty="0"/>
              <a:t>USE </a:t>
            </a:r>
            <a:r>
              <a:rPr lang="en-US" sz="1800" b="1" dirty="0"/>
              <a:t>Ethics</a:t>
            </a:r>
            <a:endParaRPr lang="en-US" b="1" dirty="0"/>
          </a:p>
        </p:txBody>
      </p:sp>
      <p:sp>
        <p:nvSpPr>
          <p:cNvPr id="73740" name="Rectangle 29"/>
          <p:cNvSpPr>
            <a:spLocks noChangeArrowheads="1"/>
          </p:cNvSpPr>
          <p:nvPr/>
        </p:nvSpPr>
        <p:spPr bwMode="auto">
          <a:xfrm>
            <a:off x="2216150" y="473075"/>
            <a:ext cx="2927350" cy="2449513"/>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73741" name="Group 42" descr="This slide, titled, “Intelligence,” provides a pyramid divided into four sections.  The bottom section is titled “Get legal issues.”  The second section from the bottom is titled “Integrate science.”  The third section from the bottom is titled “Use ethics.”  The topmost section is titled IDS.  Circling the section are the three KIDS entities: Executive Leadership, Researchers and Data Analysts, and Practitioners and Stakeholders."/>
          <p:cNvGrpSpPr>
            <a:grpSpLocks/>
          </p:cNvGrpSpPr>
          <p:nvPr/>
        </p:nvGrpSpPr>
        <p:grpSpPr bwMode="auto">
          <a:xfrm>
            <a:off x="1917700" y="306388"/>
            <a:ext cx="6303963" cy="2603500"/>
            <a:chOff x="1208" y="193"/>
            <a:chExt cx="3971" cy="1640"/>
          </a:xfrm>
        </p:grpSpPr>
        <p:grpSp>
          <p:nvGrpSpPr>
            <p:cNvPr id="73742" name="Group 43"/>
            <p:cNvGrpSpPr>
              <a:grpSpLocks/>
            </p:cNvGrpSpPr>
            <p:nvPr/>
          </p:nvGrpSpPr>
          <p:grpSpPr bwMode="auto">
            <a:xfrm>
              <a:off x="1208" y="228"/>
              <a:ext cx="2636" cy="1605"/>
              <a:chOff x="1208" y="228"/>
              <a:chExt cx="2636" cy="1605"/>
            </a:xfrm>
          </p:grpSpPr>
          <p:sp>
            <p:nvSpPr>
              <p:cNvPr id="73746" name="Rectangle 45" descr="This slide, titled, “Intelligence,” provides a pyramid divided into four sections.  The bottom section is titled “Get legal issues.”  The second section from the bottom is titled “Integrate science.”  The third section from the bottom is titled “Use ethics.”  The topmost section is titled IDS.  Circling the section are the three KIDS entities: Executive Leadership, Researchers and Data Analysts, and Practitioners and Stakeholders."/>
              <p:cNvSpPr>
                <a:spLocks noChangeArrowheads="1"/>
              </p:cNvSpPr>
              <p:nvPr/>
            </p:nvSpPr>
            <p:spPr bwMode="auto">
              <a:xfrm>
                <a:off x="1371" y="228"/>
                <a:ext cx="1844" cy="154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3747" name="Line 46"/>
              <p:cNvSpPr>
                <a:spLocks noChangeShapeType="1"/>
              </p:cNvSpPr>
              <p:nvPr/>
            </p:nvSpPr>
            <p:spPr bwMode="auto">
              <a:xfrm flipV="1">
                <a:off x="1923" y="1697"/>
                <a:ext cx="1250" cy="9"/>
              </a:xfrm>
              <a:prstGeom prst="line">
                <a:avLst/>
              </a:prstGeom>
              <a:noFill/>
              <a:ln w="38100">
                <a:solidFill>
                  <a:schemeClr val="tx1"/>
                </a:solidFill>
                <a:round/>
                <a:headEnd type="triangle" w="med" len="med"/>
                <a:tailEnd type="triangle" w="med" len="med"/>
              </a:ln>
            </p:spPr>
            <p:txBody>
              <a:bodyPr/>
              <a:lstStyle/>
              <a:p>
                <a:endParaRPr lang="en-US"/>
              </a:p>
            </p:txBody>
          </p:sp>
          <p:sp>
            <p:nvSpPr>
              <p:cNvPr id="73748" name="Line 47"/>
              <p:cNvSpPr>
                <a:spLocks noChangeShapeType="1"/>
              </p:cNvSpPr>
              <p:nvPr/>
            </p:nvSpPr>
            <p:spPr bwMode="auto">
              <a:xfrm flipV="1">
                <a:off x="1863" y="731"/>
                <a:ext cx="582" cy="827"/>
              </a:xfrm>
              <a:prstGeom prst="line">
                <a:avLst/>
              </a:prstGeom>
              <a:noFill/>
              <a:ln w="38100">
                <a:solidFill>
                  <a:schemeClr val="tx1"/>
                </a:solidFill>
                <a:round/>
                <a:headEnd type="triangle" w="med" len="med"/>
                <a:tailEnd type="triangle" w="med" len="med"/>
              </a:ln>
            </p:spPr>
            <p:txBody>
              <a:bodyPr/>
              <a:lstStyle/>
              <a:p>
                <a:endParaRPr lang="en-US"/>
              </a:p>
            </p:txBody>
          </p:sp>
          <p:sp>
            <p:nvSpPr>
              <p:cNvPr id="73749" name="Line 48"/>
              <p:cNvSpPr>
                <a:spLocks noChangeShapeType="1"/>
              </p:cNvSpPr>
              <p:nvPr/>
            </p:nvSpPr>
            <p:spPr bwMode="auto">
              <a:xfrm>
                <a:off x="2614" y="721"/>
                <a:ext cx="597" cy="837"/>
              </a:xfrm>
              <a:prstGeom prst="line">
                <a:avLst/>
              </a:prstGeom>
              <a:noFill/>
              <a:ln w="38100">
                <a:solidFill>
                  <a:schemeClr val="tx1"/>
                </a:solidFill>
                <a:round/>
                <a:headEnd type="triangle" w="med" len="med"/>
                <a:tailEnd type="triangle" w="med" len="med"/>
              </a:ln>
            </p:spPr>
            <p:txBody>
              <a:bodyPr/>
              <a:lstStyle/>
              <a:p>
                <a:endParaRPr lang="en-US"/>
              </a:p>
            </p:txBody>
          </p:sp>
          <p:sp>
            <p:nvSpPr>
              <p:cNvPr id="73750" name="Text Box 49"/>
              <p:cNvSpPr txBox="1">
                <a:spLocks noChangeArrowheads="1"/>
              </p:cNvSpPr>
              <p:nvPr/>
            </p:nvSpPr>
            <p:spPr bwMode="auto">
              <a:xfrm>
                <a:off x="2228" y="396"/>
                <a:ext cx="628" cy="288"/>
              </a:xfrm>
              <a:prstGeom prst="rect">
                <a:avLst/>
              </a:prstGeom>
              <a:noFill/>
              <a:ln w="9525">
                <a:noFill/>
                <a:miter lim="800000"/>
                <a:headEnd/>
                <a:tailEnd/>
              </a:ln>
            </p:spPr>
            <p:txBody>
              <a:bodyPr wrap="none">
                <a:spAutoFit/>
              </a:bodyPr>
              <a:lstStyle/>
              <a:p>
                <a:pPr algn="ctr"/>
                <a:r>
                  <a:rPr lang="en-US" sz="1200" b="1"/>
                  <a:t>Executive</a:t>
                </a:r>
              </a:p>
              <a:p>
                <a:pPr algn="ctr"/>
                <a:r>
                  <a:rPr lang="en-US" sz="1200" b="1"/>
                  <a:t>Leadership</a:t>
                </a:r>
              </a:p>
            </p:txBody>
          </p:sp>
          <p:sp>
            <p:nvSpPr>
              <p:cNvPr id="73751" name="Text Box 50"/>
              <p:cNvSpPr txBox="1">
                <a:spLocks noChangeArrowheads="1"/>
              </p:cNvSpPr>
              <p:nvPr/>
            </p:nvSpPr>
            <p:spPr bwMode="auto">
              <a:xfrm>
                <a:off x="3126" y="1545"/>
                <a:ext cx="718" cy="288"/>
              </a:xfrm>
              <a:prstGeom prst="rect">
                <a:avLst/>
              </a:prstGeom>
              <a:noFill/>
              <a:ln w="9525">
                <a:noFill/>
                <a:miter lim="800000"/>
                <a:headEnd/>
                <a:tailEnd/>
              </a:ln>
            </p:spPr>
            <p:txBody>
              <a:bodyPr wrap="none">
                <a:spAutoFit/>
              </a:bodyPr>
              <a:lstStyle/>
              <a:p>
                <a:pPr algn="ctr"/>
                <a:r>
                  <a:rPr lang="en-US" sz="1200" b="1"/>
                  <a:t>Practitioners</a:t>
                </a:r>
              </a:p>
              <a:p>
                <a:pPr algn="ctr"/>
                <a:r>
                  <a:rPr lang="en-US" sz="1200" b="1"/>
                  <a:t>Stakeholders</a:t>
                </a:r>
              </a:p>
            </p:txBody>
          </p:sp>
          <p:sp>
            <p:nvSpPr>
              <p:cNvPr id="73752" name="Text Box 51"/>
              <p:cNvSpPr txBox="1">
                <a:spLocks noChangeArrowheads="1"/>
              </p:cNvSpPr>
              <p:nvPr/>
            </p:nvSpPr>
            <p:spPr bwMode="auto">
              <a:xfrm>
                <a:off x="1208" y="1541"/>
                <a:ext cx="749" cy="288"/>
              </a:xfrm>
              <a:prstGeom prst="rect">
                <a:avLst/>
              </a:prstGeom>
              <a:noFill/>
              <a:ln w="9525">
                <a:noFill/>
                <a:miter lim="800000"/>
                <a:headEnd/>
                <a:tailEnd/>
              </a:ln>
            </p:spPr>
            <p:txBody>
              <a:bodyPr wrap="none">
                <a:spAutoFit/>
              </a:bodyPr>
              <a:lstStyle/>
              <a:p>
                <a:pPr algn="ctr"/>
                <a:r>
                  <a:rPr lang="en-US" sz="1200" b="1"/>
                  <a:t>Researchers</a:t>
                </a:r>
              </a:p>
              <a:p>
                <a:pPr algn="ctr"/>
                <a:r>
                  <a:rPr lang="en-US" sz="1200" b="1"/>
                  <a:t>Data Analysts</a:t>
                </a:r>
              </a:p>
            </p:txBody>
          </p:sp>
          <p:sp>
            <p:nvSpPr>
              <p:cNvPr id="73753" name="AutoShape 52"/>
              <p:cNvSpPr>
                <a:spLocks noChangeArrowheads="1"/>
              </p:cNvSpPr>
              <p:nvPr/>
            </p:nvSpPr>
            <p:spPr bwMode="auto">
              <a:xfrm>
                <a:off x="2013" y="837"/>
                <a:ext cx="1052" cy="753"/>
              </a:xfrm>
              <a:prstGeom prst="triangle">
                <a:avLst>
                  <a:gd name="adj" fmla="val 50000"/>
                </a:avLst>
              </a:prstGeom>
              <a:solidFill>
                <a:srgbClr val="FF9933"/>
              </a:solidFill>
              <a:ln w="9525">
                <a:solidFill>
                  <a:schemeClr val="tx1"/>
                </a:solidFill>
                <a:miter lim="800000"/>
                <a:headEnd/>
                <a:tailEnd/>
              </a:ln>
            </p:spPr>
            <p:txBody>
              <a:bodyPr wrap="none" anchor="ctr"/>
              <a:lstStyle/>
              <a:p>
                <a:endParaRPr lang="en-US"/>
              </a:p>
            </p:txBody>
          </p:sp>
          <p:sp>
            <p:nvSpPr>
              <p:cNvPr id="73754" name="Text Box 53"/>
              <p:cNvSpPr txBox="1">
                <a:spLocks noChangeArrowheads="1"/>
              </p:cNvSpPr>
              <p:nvPr/>
            </p:nvSpPr>
            <p:spPr bwMode="auto">
              <a:xfrm>
                <a:off x="2321" y="1151"/>
                <a:ext cx="436" cy="288"/>
              </a:xfrm>
              <a:prstGeom prst="rect">
                <a:avLst/>
              </a:prstGeom>
              <a:noFill/>
              <a:ln w="9525">
                <a:noFill/>
                <a:miter lim="800000"/>
                <a:headEnd/>
                <a:tailEnd/>
              </a:ln>
            </p:spPr>
            <p:txBody>
              <a:bodyPr wrap="none">
                <a:spAutoFit/>
              </a:bodyPr>
              <a:lstStyle/>
              <a:p>
                <a:r>
                  <a:rPr lang="en-US" b="1" dirty="0"/>
                  <a:t>IDS</a:t>
                </a:r>
              </a:p>
            </p:txBody>
          </p:sp>
          <p:sp>
            <p:nvSpPr>
              <p:cNvPr id="73755" name="Text Box 54"/>
              <p:cNvSpPr txBox="1">
                <a:spLocks noChangeArrowheads="1"/>
              </p:cNvSpPr>
              <p:nvPr/>
            </p:nvSpPr>
            <p:spPr bwMode="auto">
              <a:xfrm>
                <a:off x="2134" y="1397"/>
                <a:ext cx="773" cy="192"/>
              </a:xfrm>
              <a:prstGeom prst="rect">
                <a:avLst/>
              </a:prstGeom>
              <a:noFill/>
              <a:ln w="9525">
                <a:noFill/>
                <a:miter lim="800000"/>
                <a:headEnd/>
                <a:tailEnd/>
              </a:ln>
            </p:spPr>
            <p:txBody>
              <a:bodyPr wrap="none">
                <a:spAutoFit/>
              </a:bodyPr>
              <a:lstStyle/>
              <a:p>
                <a:r>
                  <a:rPr lang="en-US" sz="1400" b="1"/>
                  <a:t>Benefit Cost</a:t>
                </a:r>
              </a:p>
            </p:txBody>
          </p:sp>
        </p:grpSp>
        <p:pic>
          <p:nvPicPr>
            <p:cNvPr id="73743" name="Picture 55" descr="accountability"/>
            <p:cNvPicPr>
              <a:picLocks noChangeAspect="1" noChangeArrowheads="1"/>
            </p:cNvPicPr>
            <p:nvPr/>
          </p:nvPicPr>
          <p:blipFill>
            <a:blip r:embed="rId4" cstate="print"/>
            <a:srcRect/>
            <a:stretch>
              <a:fillRect/>
            </a:stretch>
          </p:blipFill>
          <p:spPr bwMode="auto">
            <a:xfrm>
              <a:off x="3385" y="193"/>
              <a:ext cx="786" cy="719"/>
            </a:xfrm>
            <a:prstGeom prst="rect">
              <a:avLst/>
            </a:prstGeom>
            <a:noFill/>
            <a:ln w="9525">
              <a:noFill/>
              <a:miter lim="800000"/>
              <a:headEnd/>
              <a:tailEnd/>
            </a:ln>
          </p:spPr>
        </p:pic>
        <p:pic>
          <p:nvPicPr>
            <p:cNvPr id="73744" name="Picture 56" descr="MCj00787250000[1]"/>
            <p:cNvPicPr>
              <a:picLocks noChangeAspect="1" noChangeArrowheads="1"/>
            </p:cNvPicPr>
            <p:nvPr/>
          </p:nvPicPr>
          <p:blipFill>
            <a:blip r:embed="rId5" cstate="print"/>
            <a:srcRect/>
            <a:stretch>
              <a:fillRect/>
            </a:stretch>
          </p:blipFill>
          <p:spPr bwMode="auto">
            <a:xfrm>
              <a:off x="4250" y="206"/>
              <a:ext cx="929" cy="658"/>
            </a:xfrm>
            <a:prstGeom prst="rect">
              <a:avLst/>
            </a:prstGeom>
            <a:noFill/>
            <a:ln w="9525">
              <a:noFill/>
              <a:miter lim="800000"/>
              <a:headEnd/>
              <a:tailEnd/>
            </a:ln>
          </p:spPr>
        </p:pic>
      </p:grpSp>
      <p:sp>
        <p:nvSpPr>
          <p:cNvPr id="45" name="Title 44"/>
          <p:cNvSpPr>
            <a:spLocks noGrp="1"/>
          </p:cNvSpPr>
          <p:nvPr>
            <p:ph type="title" idx="4294967295"/>
          </p:nvPr>
        </p:nvSpPr>
        <p:spPr>
          <a:xfrm>
            <a:off x="4974336" y="1676718"/>
            <a:ext cx="3749040" cy="725106"/>
          </a:xfrm>
        </p:spPr>
        <p:txBody>
          <a:bodyPr/>
          <a:lstStyle/>
          <a:p>
            <a:r>
              <a:rPr lang="en-US" b="1" dirty="0" smtClean="0">
                <a:latin typeface="Arial" pitchFamily="34" charset="0"/>
                <a:cs typeface="Arial" pitchFamily="34" charset="0"/>
              </a:rPr>
              <a:t>Intelligence</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Frutiger Linotype" pitchFamily="34" charset="0"/>
              </a:rPr>
              <a:t>Current ISP Network</a:t>
            </a:r>
            <a:endParaRPr lang="en-US" sz="4000" dirty="0">
              <a:latin typeface="Frutiger Linotype" pitchFamily="34" charset="0"/>
            </a:endParaRPr>
          </a:p>
        </p:txBody>
      </p:sp>
      <p:sp>
        <p:nvSpPr>
          <p:cNvPr id="3" name="Content Placeholder 2"/>
          <p:cNvSpPr>
            <a:spLocks noGrp="1"/>
          </p:cNvSpPr>
          <p:nvPr>
            <p:ph idx="1"/>
          </p:nvPr>
        </p:nvSpPr>
        <p:spPr>
          <a:xfrm>
            <a:off x="3048000" y="1520788"/>
            <a:ext cx="3048000" cy="5337212"/>
          </a:xfrm>
          <a:ln w="0">
            <a:noFill/>
          </a:ln>
        </p:spPr>
        <p:txBody>
          <a:bodyPr>
            <a:normAutofit fontScale="40000" lnSpcReduction="20000"/>
          </a:bodyPr>
          <a:lstStyle/>
          <a:p>
            <a:pPr>
              <a:spcAft>
                <a:spcPts val="1200"/>
              </a:spcAft>
            </a:pPr>
            <a:r>
              <a:rPr lang="en-US" sz="5500" dirty="0">
                <a:latin typeface="Frutiger Linotype" pitchFamily="34" charset="0"/>
              </a:rPr>
              <a:t>New York</a:t>
            </a:r>
          </a:p>
          <a:p>
            <a:pPr>
              <a:spcAft>
                <a:spcPts val="1200"/>
              </a:spcAft>
            </a:pPr>
            <a:r>
              <a:rPr lang="en-US" sz="5500" dirty="0">
                <a:latin typeface="Frutiger Linotype" pitchFamily="34" charset="0"/>
              </a:rPr>
              <a:t>Los Angeles</a:t>
            </a:r>
          </a:p>
          <a:p>
            <a:pPr>
              <a:spcAft>
                <a:spcPts val="1200"/>
              </a:spcAft>
            </a:pPr>
            <a:r>
              <a:rPr lang="en-US" sz="5500" dirty="0" smtClean="0">
                <a:latin typeface="Frutiger Linotype" pitchFamily="34" charset="0"/>
              </a:rPr>
              <a:t>Chicago</a:t>
            </a:r>
          </a:p>
          <a:p>
            <a:pPr>
              <a:spcAft>
                <a:spcPts val="1200"/>
              </a:spcAft>
            </a:pPr>
            <a:r>
              <a:rPr lang="en-US" sz="5500" dirty="0">
                <a:latin typeface="Frutiger Linotype" pitchFamily="34" charset="0"/>
              </a:rPr>
              <a:t>Philadelphia</a:t>
            </a:r>
          </a:p>
          <a:p>
            <a:pPr>
              <a:spcAft>
                <a:spcPts val="1200"/>
              </a:spcAft>
            </a:pPr>
            <a:r>
              <a:rPr lang="en-US" sz="5500" dirty="0" smtClean="0">
                <a:latin typeface="Frutiger Linotype" pitchFamily="34" charset="0"/>
              </a:rPr>
              <a:t>Pittsburgh</a:t>
            </a:r>
            <a:endParaRPr lang="en-US" sz="5500" dirty="0">
              <a:latin typeface="Frutiger Linotype" pitchFamily="34" charset="0"/>
            </a:endParaRPr>
          </a:p>
          <a:p>
            <a:pPr>
              <a:spcAft>
                <a:spcPts val="1200"/>
              </a:spcAft>
            </a:pPr>
            <a:r>
              <a:rPr lang="en-US" sz="5500" dirty="0" smtClean="0">
                <a:latin typeface="Frutiger Linotype" pitchFamily="34" charset="0"/>
              </a:rPr>
              <a:t>Cleveland</a:t>
            </a:r>
          </a:p>
          <a:p>
            <a:pPr>
              <a:spcAft>
                <a:spcPts val="1200"/>
              </a:spcAft>
            </a:pPr>
            <a:r>
              <a:rPr lang="en-US" sz="5500" dirty="0" smtClean="0">
                <a:latin typeface="Frutiger Linotype" pitchFamily="34" charset="0"/>
              </a:rPr>
              <a:t>Michigan</a:t>
            </a:r>
          </a:p>
          <a:p>
            <a:pPr>
              <a:spcAft>
                <a:spcPts val="1200"/>
              </a:spcAft>
            </a:pPr>
            <a:r>
              <a:rPr lang="en-US" sz="5500" dirty="0" smtClean="0">
                <a:latin typeface="Frutiger Linotype" pitchFamily="34" charset="0"/>
              </a:rPr>
              <a:t>Florida</a:t>
            </a:r>
          </a:p>
          <a:p>
            <a:pPr>
              <a:spcAft>
                <a:spcPts val="1200"/>
              </a:spcAft>
            </a:pPr>
            <a:r>
              <a:rPr lang="en-US" sz="5500" dirty="0" smtClean="0">
                <a:latin typeface="Frutiger Linotype" pitchFamily="34" charset="0"/>
              </a:rPr>
              <a:t>South Carolina</a:t>
            </a:r>
          </a:p>
          <a:p>
            <a:pPr>
              <a:spcAft>
                <a:spcPts val="1200"/>
              </a:spcAft>
            </a:pPr>
            <a:r>
              <a:rPr lang="en-US" sz="5500" smtClean="0">
                <a:latin typeface="Frutiger Linotype" pitchFamily="34" charset="0"/>
              </a:rPr>
              <a:t>Washington State </a:t>
            </a:r>
            <a:r>
              <a:rPr lang="en-US" dirty="0"/>
              <a:t/>
            </a:r>
            <a:br>
              <a:rPr lang="en-US" dirty="0"/>
            </a:br>
            <a:endParaRPr lang="en-US" dirty="0"/>
          </a:p>
        </p:txBody>
      </p:sp>
    </p:spTree>
    <p:extLst>
      <p:ext uri="{BB962C8B-B14F-4D97-AF65-F5344CB8AC3E}">
        <p14:creationId xmlns:p14="http://schemas.microsoft.com/office/powerpoint/2010/main" xmlns="" val="1501491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867947" y="1125651"/>
            <a:ext cx="3570208"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Questions</a:t>
            </a:r>
          </a:p>
        </p:txBody>
      </p:sp>
      <p:sp>
        <p:nvSpPr>
          <p:cNvPr id="11" name="Rectangle 10"/>
          <p:cNvSpPr/>
          <p:nvPr/>
        </p:nvSpPr>
        <p:spPr>
          <a:xfrm>
            <a:off x="-77788" y="6700838"/>
            <a:ext cx="4572001" cy="215900"/>
          </a:xfrm>
          <a:prstGeom prst="rect">
            <a:avLst/>
          </a:prstGeom>
        </p:spPr>
        <p:txBody>
          <a:bodyPr>
            <a:spAutoFit/>
          </a:bodyPr>
          <a:lstStyle/>
          <a:p>
            <a:pPr>
              <a:defRPr/>
            </a:pPr>
            <a:r>
              <a:rPr lang="en-US" sz="800" dirty="0">
                <a:solidFill>
                  <a:schemeClr val="bg1"/>
                </a:solidFill>
                <a:latin typeface="+mn-lt"/>
              </a:rPr>
              <a:t>John Fantuzzo, University of Pennsylvania, 4/13/11</a:t>
            </a:r>
          </a:p>
        </p:txBody>
      </p:sp>
      <p:pic>
        <p:nvPicPr>
          <p:cNvPr id="76804" name="Picture 4" descr="http://www.sxc.hu/pic/m/g/gr/graphican/1110057_multiple-connection.jpg"/>
          <p:cNvPicPr>
            <a:picLocks noChangeAspect="1" noChangeArrowheads="1"/>
          </p:cNvPicPr>
          <p:nvPr/>
        </p:nvPicPr>
        <p:blipFill>
          <a:blip r:embed="rId3" cstate="print"/>
          <a:srcRect/>
          <a:stretch>
            <a:fillRect/>
          </a:stretch>
        </p:blipFill>
        <p:spPr bwMode="auto">
          <a:xfrm>
            <a:off x="6361113" y="1158875"/>
            <a:ext cx="2260600" cy="1508125"/>
          </a:xfrm>
          <a:prstGeom prst="rect">
            <a:avLst/>
          </a:prstGeom>
          <a:noFill/>
          <a:ln w="9525">
            <a:noFill/>
            <a:miter lim="800000"/>
            <a:headEnd/>
            <a:tailEnd/>
          </a:ln>
        </p:spPr>
      </p:pic>
      <p:sp>
        <p:nvSpPr>
          <p:cNvPr id="76805" name="TextBox 12"/>
          <p:cNvSpPr txBox="1">
            <a:spLocks noChangeArrowheads="1"/>
          </p:cNvSpPr>
          <p:nvPr/>
        </p:nvSpPr>
        <p:spPr bwMode="auto">
          <a:xfrm>
            <a:off x="7186613" y="1609725"/>
            <a:ext cx="614362" cy="307975"/>
          </a:xfrm>
          <a:prstGeom prst="rect">
            <a:avLst/>
          </a:prstGeom>
          <a:noFill/>
          <a:ln w="9525">
            <a:noFill/>
            <a:miter lim="800000"/>
            <a:headEnd/>
            <a:tailEnd/>
          </a:ln>
        </p:spPr>
        <p:txBody>
          <a:bodyPr wrap="none">
            <a:spAutoFit/>
          </a:bodyPr>
          <a:lstStyle/>
          <a:p>
            <a:r>
              <a:rPr lang="en-US" sz="1400" b="1">
                <a:solidFill>
                  <a:schemeClr val="bg1"/>
                </a:solidFill>
              </a:rPr>
              <a:t>KIDS</a:t>
            </a:r>
          </a:p>
        </p:txBody>
      </p:sp>
      <p:pic>
        <p:nvPicPr>
          <p:cNvPr id="76806" name="Picture 3"/>
          <p:cNvPicPr>
            <a:picLocks noChangeAspect="1" noChangeArrowheads="1"/>
          </p:cNvPicPr>
          <p:nvPr/>
        </p:nvPicPr>
        <p:blipFill>
          <a:blip r:embed="rId4" cstate="print"/>
          <a:srcRect/>
          <a:stretch>
            <a:fillRect/>
          </a:stretch>
        </p:blipFill>
        <p:spPr bwMode="auto">
          <a:xfrm>
            <a:off x="3490913" y="2814638"/>
            <a:ext cx="2317750" cy="3271837"/>
          </a:xfrm>
          <a:prstGeom prst="rect">
            <a:avLst/>
          </a:prstGeom>
          <a:noFill/>
          <a:ln w="9525">
            <a:noFill/>
            <a:miter lim="800000"/>
            <a:headEnd/>
            <a:tailEnd/>
          </a:ln>
        </p:spPr>
      </p:pic>
      <p:sp>
        <p:nvSpPr>
          <p:cNvPr id="7" name="Text Placeholder 6"/>
          <p:cNvSpPr>
            <a:spLocks noGrp="1"/>
          </p:cNvSpPr>
          <p:nvPr>
            <p:ph type="body" idx="4294967295"/>
          </p:nvPr>
        </p:nvSpPr>
        <p:spPr>
          <a:xfrm>
            <a:off x="384048" y="2087881"/>
            <a:ext cx="4066032" cy="1094232"/>
          </a:xfrm>
        </p:spPr>
        <p:txBody>
          <a:bodyPr/>
          <a:lstStyle/>
          <a:p>
            <a:pPr marL="342900" marR="0" indent="-342900" algn="l" defTabSz="914400" rtl="0" eaLnBrk="0" fontAlgn="base" latinLnBrk="0" hangingPunct="0">
              <a:lnSpc>
                <a:spcPct val="100000"/>
              </a:lnSpc>
              <a:spcBef>
                <a:spcPct val="20000"/>
              </a:spcBef>
              <a:spcAft>
                <a:spcPct val="0"/>
              </a:spcAft>
              <a:buClrTx/>
              <a:buSzTx/>
              <a:buFontTx/>
              <a:buChar char="•"/>
              <a:tabLst/>
              <a:defRPr/>
            </a:pPr>
            <a:r>
              <a:rPr lang="en-US" sz="3200" b="1" dirty="0" smtClean="0">
                <a:solidFill>
                  <a:schemeClr val="tx1"/>
                </a:solidFill>
                <a:effectLst>
                  <a:outerShdw blurRad="50800" dist="38100" algn="tr" rotWithShape="0">
                    <a:prstClr val="black">
                      <a:alpha val="40000"/>
                    </a:prstClr>
                  </a:outerShdw>
                </a:effectLst>
                <a:latin typeface="+mn-lt"/>
                <a:ea typeface="+mn-ea"/>
                <a:cs typeface="+mn-cs"/>
              </a:rPr>
              <a:t>Questions</a:t>
            </a: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Text Box 3"/>
          <p:cNvSpPr txBox="1">
            <a:spLocks noChangeArrowheads="1"/>
          </p:cNvSpPr>
          <p:nvPr/>
        </p:nvSpPr>
        <p:spPr bwMode="auto">
          <a:xfrm>
            <a:off x="0" y="198438"/>
            <a:ext cx="9144000" cy="609600"/>
          </a:xfrm>
          <a:prstGeom prst="rect">
            <a:avLst/>
          </a:prstGeom>
          <a:noFill/>
          <a:ln w="9525">
            <a:noFill/>
            <a:miter lim="800000"/>
            <a:headEnd/>
            <a:tailEnd/>
          </a:ln>
        </p:spPr>
        <p:txBody>
          <a:bodyPr>
            <a:spAutoFit/>
          </a:bodyPr>
          <a:lstStyle/>
          <a:p>
            <a:pPr algn="ctr" eaLnBrk="0" hangingPunct="0"/>
            <a:r>
              <a:rPr lang="en-US" sz="3400" b="1"/>
              <a:t>Kids Integrated Data System Model</a:t>
            </a:r>
          </a:p>
        </p:txBody>
      </p:sp>
      <p:pic>
        <p:nvPicPr>
          <p:cNvPr id="45063" name="Picture 4" descr="This slide is titled, “Kids Integrated Data System Model” and shows how data spreadsheets are turned into maps.  The slide also lists key partners: City of Philadelphia, School District of Philadelphia, University of Pennsylvania, and William Penn Foundation."/>
          <p:cNvPicPr>
            <a:picLocks noChangeAspect="1" noChangeArrowheads="1"/>
          </p:cNvPicPr>
          <p:nvPr/>
        </p:nvPicPr>
        <p:blipFill>
          <a:blip r:embed="rId4" cstate="print">
            <a:lum bright="12000"/>
          </a:blip>
          <a:srcRect/>
          <a:stretch>
            <a:fillRect/>
          </a:stretch>
        </p:blipFill>
        <p:spPr bwMode="auto">
          <a:xfrm>
            <a:off x="4975225" y="4079875"/>
            <a:ext cx="4168775" cy="2778125"/>
          </a:xfrm>
          <a:prstGeom prst="rect">
            <a:avLst/>
          </a:prstGeom>
          <a:noFill/>
          <a:ln w="9525">
            <a:noFill/>
            <a:miter lim="800000"/>
            <a:headEnd/>
            <a:tailEnd/>
          </a:ln>
        </p:spPr>
      </p:pic>
      <p:graphicFrame>
        <p:nvGraphicFramePr>
          <p:cNvPr id="45058" name="Object 10" descr="This slide is titled, “Kids Integrated Data System Model” and shows how data spreadsheets are turned into maps.  The slide also lists key partners: City of Philadelphia, School District of Philadelphia, University of Pennsylvania, and William Penn Foundation."/>
          <p:cNvGraphicFramePr>
            <a:graphicFrameLocks noChangeAspect="1"/>
          </p:cNvGraphicFramePr>
          <p:nvPr/>
        </p:nvGraphicFramePr>
        <p:xfrm>
          <a:off x="5743575" y="1141413"/>
          <a:ext cx="2670175" cy="2366962"/>
        </p:xfrm>
        <a:graphic>
          <a:graphicData uri="http://schemas.openxmlformats.org/presentationml/2006/ole">
            <p:oleObj spid="_x0000_s45082" name="Photo Editor Photo" r:id="rId5" imgW="4963218" imgH="4401164" progId="">
              <p:embed/>
            </p:oleObj>
          </a:graphicData>
        </a:graphic>
      </p:graphicFrame>
      <p:graphicFrame>
        <p:nvGraphicFramePr>
          <p:cNvPr id="45059" name="Object 11" descr="This slide is titled, “Kids Integrated Data System Model” and shows how data spreadsheets are turned into maps.  The slide also lists key partners: City of Philadelphia, School District of Philadelphia, University of Pennsylvania, and William Penn Foundation."/>
          <p:cNvGraphicFramePr>
            <a:graphicFrameLocks noChangeAspect="1"/>
          </p:cNvGraphicFramePr>
          <p:nvPr/>
        </p:nvGraphicFramePr>
        <p:xfrm>
          <a:off x="5448300" y="1368425"/>
          <a:ext cx="2287588" cy="2420938"/>
        </p:xfrm>
        <a:graphic>
          <a:graphicData uri="http://schemas.openxmlformats.org/presentationml/2006/ole">
            <p:oleObj spid="_x0000_s45083" name="Photo Editor Photo" r:id="rId6" imgW="3952381" imgH="4180952" progId="">
              <p:embed/>
            </p:oleObj>
          </a:graphicData>
        </a:graphic>
      </p:graphicFrame>
      <p:graphicFrame>
        <p:nvGraphicFramePr>
          <p:cNvPr id="45060" name="Object 13" descr="This slide is titled, “Kids Integrated Data System Model” and shows how data spreadsheets are turned into maps.  The slide also lists key partners: City of Philadelphia, School District of Philadelphia, University of Pennsylvania, and William Penn Foundation."/>
          <p:cNvGraphicFramePr>
            <a:graphicFrameLocks noChangeAspect="1"/>
          </p:cNvGraphicFramePr>
          <p:nvPr/>
        </p:nvGraphicFramePr>
        <p:xfrm>
          <a:off x="795338" y="1423988"/>
          <a:ext cx="2643187" cy="1833562"/>
        </p:xfrm>
        <a:graphic>
          <a:graphicData uri="http://schemas.openxmlformats.org/presentationml/2006/ole">
            <p:oleObj spid="_x0000_s45084" name="Photo Editor Photo" r:id="rId7" imgW="6066667" imgH="4210638" progId="">
              <p:embed/>
            </p:oleObj>
          </a:graphicData>
        </a:graphic>
      </p:graphicFrame>
      <p:pic>
        <p:nvPicPr>
          <p:cNvPr id="45064" name="Picture 14" descr="j0236353"/>
          <p:cNvPicPr>
            <a:picLocks noChangeAspect="1" noChangeArrowheads="1" noCrop="1"/>
          </p:cNvPicPr>
          <p:nvPr/>
        </p:nvPicPr>
        <p:blipFill>
          <a:blip r:embed="rId8" cstate="print"/>
          <a:srcRect/>
          <a:stretch>
            <a:fillRect/>
          </a:stretch>
        </p:blipFill>
        <p:spPr bwMode="auto">
          <a:xfrm flipH="1">
            <a:off x="1581150" y="3046413"/>
            <a:ext cx="1965325" cy="1295400"/>
          </a:xfrm>
          <a:prstGeom prst="rect">
            <a:avLst/>
          </a:prstGeom>
          <a:noFill/>
          <a:ln w="9525">
            <a:noFill/>
            <a:miter lim="800000"/>
            <a:headEnd/>
            <a:tailEnd/>
          </a:ln>
        </p:spPr>
      </p:pic>
      <p:sp>
        <p:nvSpPr>
          <p:cNvPr id="45065" name="AutoShape 15"/>
          <p:cNvSpPr>
            <a:spLocks noChangeArrowheads="1"/>
          </p:cNvSpPr>
          <p:nvPr/>
        </p:nvSpPr>
        <p:spPr bwMode="auto">
          <a:xfrm rot="-728543">
            <a:off x="3798888" y="2152650"/>
            <a:ext cx="1384300" cy="746125"/>
          </a:xfrm>
          <a:prstGeom prst="rightArrow">
            <a:avLst>
              <a:gd name="adj1" fmla="val 50000"/>
              <a:gd name="adj2" fmla="val 46383"/>
            </a:avLst>
          </a:prstGeom>
          <a:solidFill>
            <a:srgbClr val="30309C"/>
          </a:solidFill>
          <a:ln w="9525">
            <a:solidFill>
              <a:schemeClr val="tx1"/>
            </a:solidFill>
            <a:miter lim="800000"/>
            <a:headEnd/>
            <a:tailEnd/>
          </a:ln>
        </p:spPr>
        <p:txBody>
          <a:bodyPr wrap="none" anchor="ctr"/>
          <a:lstStyle/>
          <a:p>
            <a:endParaRPr lang="en-US"/>
          </a:p>
        </p:txBody>
      </p:sp>
      <p:graphicFrame>
        <p:nvGraphicFramePr>
          <p:cNvPr id="45061" name="Object 18" descr="This slide is titled, “Kids Integrated Data System Model” and shows how data spreadsheets are turned into maps.  The slide also lists key partners: City of Philadelphia, School District of Philadelphia, University of Pennsylvania, and William Penn Foundation."/>
          <p:cNvGraphicFramePr>
            <a:graphicFrameLocks noChangeAspect="1"/>
          </p:cNvGraphicFramePr>
          <p:nvPr/>
        </p:nvGraphicFramePr>
        <p:xfrm>
          <a:off x="1246188" y="1900238"/>
          <a:ext cx="2354262" cy="1633537"/>
        </p:xfrm>
        <a:graphic>
          <a:graphicData uri="http://schemas.openxmlformats.org/presentationml/2006/ole">
            <p:oleObj spid="_x0000_s45085" name="Photo Editor Photo" r:id="rId9" imgW="6066667" imgH="4210638" progId="">
              <p:embed/>
            </p:oleObj>
          </a:graphicData>
        </a:graphic>
      </p:graphicFrame>
      <p:sp>
        <p:nvSpPr>
          <p:cNvPr id="5139" name="Rectangle 19"/>
          <p:cNvSpPr>
            <a:spLocks noChangeArrowheads="1"/>
          </p:cNvSpPr>
          <p:nvPr/>
        </p:nvSpPr>
        <p:spPr bwMode="auto">
          <a:xfrm>
            <a:off x="287338" y="4025900"/>
            <a:ext cx="4657725" cy="2832100"/>
          </a:xfrm>
          <a:prstGeom prst="rect">
            <a:avLst/>
          </a:prstGeom>
          <a:noFill/>
          <a:ln w="9525">
            <a:noFill/>
            <a:miter lim="800000"/>
            <a:headEnd/>
            <a:tailEnd/>
          </a:ln>
          <a:effectLst/>
        </p:spPr>
        <p:txBody>
          <a:bodyPr anchor="ctr"/>
          <a:lstStyle/>
          <a:p>
            <a:pPr>
              <a:defRPr/>
            </a:pPr>
            <a:r>
              <a:rPr lang="en-US" b="1" dirty="0">
                <a:effectLst>
                  <a:outerShdw blurRad="38100" dist="38100" dir="2700000" algn="tl">
                    <a:srgbClr val="C0C0C0"/>
                  </a:outerShdw>
                </a:effectLst>
                <a:cs typeface="Times New Roman" pitchFamily="18" charset="0"/>
              </a:rPr>
              <a:t>Key Partners:</a:t>
            </a:r>
            <a:br>
              <a:rPr lang="en-US" b="1" dirty="0">
                <a:effectLst>
                  <a:outerShdw blurRad="38100" dist="38100" dir="2700000" algn="tl">
                    <a:srgbClr val="C0C0C0"/>
                  </a:outerShdw>
                </a:effectLst>
                <a:cs typeface="Times New Roman" pitchFamily="18" charset="0"/>
              </a:rPr>
            </a:br>
            <a:endParaRPr lang="en-US" b="1" dirty="0">
              <a:effectLst>
                <a:outerShdw blurRad="38100" dist="38100" dir="2700000" algn="tl">
                  <a:srgbClr val="C0C0C0"/>
                </a:outerShdw>
              </a:effectLst>
              <a:cs typeface="Times New Roman" pitchFamily="18" charset="0"/>
            </a:endParaRPr>
          </a:p>
          <a:p>
            <a:pPr>
              <a:defRPr/>
            </a:pPr>
            <a:r>
              <a:rPr lang="en-US" b="1" dirty="0">
                <a:effectLst>
                  <a:outerShdw blurRad="38100" dist="38100" dir="2700000" algn="tl">
                    <a:srgbClr val="C0C0C0"/>
                  </a:outerShdw>
                </a:effectLst>
                <a:cs typeface="Times New Roman" pitchFamily="18" charset="0"/>
              </a:rPr>
              <a:t>City of Philadelphia</a:t>
            </a:r>
          </a:p>
          <a:p>
            <a:pPr>
              <a:defRPr/>
            </a:pPr>
            <a:r>
              <a:rPr lang="en-US" b="1" dirty="0">
                <a:effectLst>
                  <a:outerShdw blurRad="38100" dist="38100" dir="2700000" algn="tl">
                    <a:srgbClr val="C0C0C0"/>
                  </a:outerShdw>
                </a:effectLst>
                <a:cs typeface="Times New Roman" pitchFamily="18" charset="0"/>
              </a:rPr>
              <a:t>School District of Philadelphia</a:t>
            </a:r>
          </a:p>
          <a:p>
            <a:pPr>
              <a:defRPr/>
            </a:pPr>
            <a:r>
              <a:rPr lang="en-US" b="1" dirty="0">
                <a:effectLst>
                  <a:outerShdw blurRad="38100" dist="38100" dir="2700000" algn="tl">
                    <a:srgbClr val="C0C0C0"/>
                  </a:outerShdw>
                </a:effectLst>
                <a:cs typeface="Times New Roman" pitchFamily="18" charset="0"/>
              </a:rPr>
              <a:t>University of Pennsylvania</a:t>
            </a:r>
          </a:p>
          <a:p>
            <a:pPr>
              <a:defRPr/>
            </a:pPr>
            <a:r>
              <a:rPr lang="en-US" b="1" dirty="0">
                <a:effectLst>
                  <a:outerShdw blurRad="38100" dist="38100" dir="2700000" algn="tl">
                    <a:srgbClr val="C0C0C0"/>
                  </a:outerShdw>
                </a:effectLst>
                <a:cs typeface="Times New Roman" pitchFamily="18" charset="0"/>
              </a:rPr>
              <a:t>William Penn Foundation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reeform 4"/>
          <p:cNvSpPr>
            <a:spLocks/>
          </p:cNvSpPr>
          <p:nvPr/>
        </p:nvSpPr>
        <p:spPr bwMode="auto">
          <a:xfrm>
            <a:off x="590550" y="1044575"/>
            <a:ext cx="2489200" cy="2006600"/>
          </a:xfrm>
          <a:custGeom>
            <a:avLst/>
            <a:gdLst>
              <a:gd name="T0" fmla="*/ 2147483647 w 1245"/>
              <a:gd name="T1" fmla="*/ 0 h 947"/>
              <a:gd name="T2" fmla="*/ 2147483647 w 1245"/>
              <a:gd name="T3" fmla="*/ 224487059 h 947"/>
              <a:gd name="T4" fmla="*/ 2147483647 w 1245"/>
              <a:gd name="T5" fmla="*/ 448974118 h 947"/>
              <a:gd name="T6" fmla="*/ 2147483647 w 1245"/>
              <a:gd name="T7" fmla="*/ 642033700 h 947"/>
              <a:gd name="T8" fmla="*/ 2147483647 w 1245"/>
              <a:gd name="T9" fmla="*/ 871010645 h 947"/>
              <a:gd name="T10" fmla="*/ 2147483647 w 1245"/>
              <a:gd name="T11" fmla="*/ 1059580142 h 947"/>
              <a:gd name="T12" fmla="*/ 2147483647 w 1245"/>
              <a:gd name="T13" fmla="*/ 1239170001 h 947"/>
              <a:gd name="T14" fmla="*/ 2147483647 w 1245"/>
              <a:gd name="T15" fmla="*/ 1337944702 h 947"/>
              <a:gd name="T16" fmla="*/ 2147483647 w 1245"/>
              <a:gd name="T17" fmla="*/ 1266107593 h 947"/>
              <a:gd name="T18" fmla="*/ 2147483647 w 1245"/>
              <a:gd name="T19" fmla="*/ 1122435494 h 947"/>
              <a:gd name="T20" fmla="*/ 2147483647 w 1245"/>
              <a:gd name="T21" fmla="*/ 1010192792 h 947"/>
              <a:gd name="T22" fmla="*/ 2147483647 w 1245"/>
              <a:gd name="T23" fmla="*/ 996722937 h 947"/>
              <a:gd name="T24" fmla="*/ 2147483647 w 1245"/>
              <a:gd name="T25" fmla="*/ 1113457709 h 947"/>
              <a:gd name="T26" fmla="*/ 2147483647 w 1245"/>
              <a:gd name="T27" fmla="*/ 1351414557 h 947"/>
              <a:gd name="T28" fmla="*/ 2147483647 w 1245"/>
              <a:gd name="T29" fmla="*/ 1625288900 h 947"/>
              <a:gd name="T30" fmla="*/ 2147483647 w 1245"/>
              <a:gd name="T31" fmla="*/ 1894673292 h 947"/>
              <a:gd name="T32" fmla="*/ 2147483647 w 1245"/>
              <a:gd name="T33" fmla="*/ 2105690429 h 947"/>
              <a:gd name="T34" fmla="*/ 2147483647 w 1245"/>
              <a:gd name="T35" fmla="*/ 2147483647 h 947"/>
              <a:gd name="T36" fmla="*/ 2147483647 w 1245"/>
              <a:gd name="T37" fmla="*/ 2147483647 h 947"/>
              <a:gd name="T38" fmla="*/ 2147483647 w 1245"/>
              <a:gd name="T39" fmla="*/ 2147483647 h 947"/>
              <a:gd name="T40" fmla="*/ 2147483647 w 1245"/>
              <a:gd name="T41" fmla="*/ 2147483647 h 947"/>
              <a:gd name="T42" fmla="*/ 2147483647 w 1245"/>
              <a:gd name="T43" fmla="*/ 2147483647 h 947"/>
              <a:gd name="T44" fmla="*/ 2147483647 w 1245"/>
              <a:gd name="T45" fmla="*/ 2147483647 h 947"/>
              <a:gd name="T46" fmla="*/ 2147483647 w 1245"/>
              <a:gd name="T47" fmla="*/ 2147483647 h 947"/>
              <a:gd name="T48" fmla="*/ 2147483647 w 1245"/>
              <a:gd name="T49" fmla="*/ 2147483647 h 947"/>
              <a:gd name="T50" fmla="*/ 2147483647 w 1245"/>
              <a:gd name="T51" fmla="*/ 2147483647 h 947"/>
              <a:gd name="T52" fmla="*/ 2147483647 w 1245"/>
              <a:gd name="T53" fmla="*/ 2147483647 h 947"/>
              <a:gd name="T54" fmla="*/ 2147483647 w 1245"/>
              <a:gd name="T55" fmla="*/ 2147483647 h 947"/>
              <a:gd name="T56" fmla="*/ 2147483647 w 1245"/>
              <a:gd name="T57" fmla="*/ 2147483647 h 947"/>
              <a:gd name="T58" fmla="*/ 2147483647 w 1245"/>
              <a:gd name="T59" fmla="*/ 2147483647 h 947"/>
              <a:gd name="T60" fmla="*/ 2147483647 w 1245"/>
              <a:gd name="T61" fmla="*/ 2147483647 h 947"/>
              <a:gd name="T62" fmla="*/ 2147483647 w 1245"/>
              <a:gd name="T63" fmla="*/ 2147483647 h 947"/>
              <a:gd name="T64" fmla="*/ 2147483647 w 1245"/>
              <a:gd name="T65" fmla="*/ 2147483647 h 947"/>
              <a:gd name="T66" fmla="*/ 2130631404 w 1245"/>
              <a:gd name="T67" fmla="*/ 2147483647 h 947"/>
              <a:gd name="T68" fmla="*/ 1942751360 w 1245"/>
              <a:gd name="T69" fmla="*/ 2147483647 h 947"/>
              <a:gd name="T70" fmla="*/ 1790848240 w 1245"/>
              <a:gd name="T71" fmla="*/ 2147483647 h 947"/>
              <a:gd name="T72" fmla="*/ 1654935974 w 1245"/>
              <a:gd name="T73" fmla="*/ 2147483647 h 947"/>
              <a:gd name="T74" fmla="*/ 1503032853 w 1245"/>
              <a:gd name="T75" fmla="*/ 2147483647 h 947"/>
              <a:gd name="T76" fmla="*/ 1299164454 w 1245"/>
              <a:gd name="T77" fmla="*/ 2147483647 h 947"/>
              <a:gd name="T78" fmla="*/ 1031336386 w 1245"/>
              <a:gd name="T79" fmla="*/ 2147483647 h 947"/>
              <a:gd name="T80" fmla="*/ 715540003 w 1245"/>
              <a:gd name="T81" fmla="*/ 2147483647 h 947"/>
              <a:gd name="T82" fmla="*/ 391748068 w 1245"/>
              <a:gd name="T83" fmla="*/ 2147483647 h 947"/>
              <a:gd name="T84" fmla="*/ 0 w 1245"/>
              <a:gd name="T85" fmla="*/ 2147483647 h 9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5"/>
              <a:gd name="T130" fmla="*/ 0 h 947"/>
              <a:gd name="T131" fmla="*/ 1245 w 1245"/>
              <a:gd name="T132" fmla="*/ 947 h 9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5" h="947">
                <a:moveTo>
                  <a:pt x="0" y="777"/>
                </a:moveTo>
                <a:lnTo>
                  <a:pt x="164" y="0"/>
                </a:lnTo>
                <a:lnTo>
                  <a:pt x="1190" y="0"/>
                </a:lnTo>
                <a:lnTo>
                  <a:pt x="1181" y="12"/>
                </a:lnTo>
                <a:lnTo>
                  <a:pt x="1177" y="30"/>
                </a:lnTo>
                <a:lnTo>
                  <a:pt x="1177" y="50"/>
                </a:lnTo>
                <a:lnTo>
                  <a:pt x="1181" y="66"/>
                </a:lnTo>
                <a:lnTo>
                  <a:pt x="1192" y="84"/>
                </a:lnTo>
                <a:lnTo>
                  <a:pt x="1202" y="100"/>
                </a:lnTo>
                <a:lnTo>
                  <a:pt x="1211" y="114"/>
                </a:lnTo>
                <a:lnTo>
                  <a:pt x="1222" y="128"/>
                </a:lnTo>
                <a:lnTo>
                  <a:pt x="1229" y="143"/>
                </a:lnTo>
                <a:lnTo>
                  <a:pt x="1238" y="161"/>
                </a:lnTo>
                <a:lnTo>
                  <a:pt x="1242" y="178"/>
                </a:lnTo>
                <a:lnTo>
                  <a:pt x="1245" y="194"/>
                </a:lnTo>
                <a:lnTo>
                  <a:pt x="1245" y="209"/>
                </a:lnTo>
                <a:lnTo>
                  <a:pt x="1244" y="225"/>
                </a:lnTo>
                <a:lnTo>
                  <a:pt x="1241" y="236"/>
                </a:lnTo>
                <a:lnTo>
                  <a:pt x="1237" y="252"/>
                </a:lnTo>
                <a:lnTo>
                  <a:pt x="1231" y="265"/>
                </a:lnTo>
                <a:lnTo>
                  <a:pt x="1222" y="276"/>
                </a:lnTo>
                <a:lnTo>
                  <a:pt x="1211" y="286"/>
                </a:lnTo>
                <a:lnTo>
                  <a:pt x="1198" y="294"/>
                </a:lnTo>
                <a:lnTo>
                  <a:pt x="1175" y="298"/>
                </a:lnTo>
                <a:lnTo>
                  <a:pt x="1158" y="297"/>
                </a:lnTo>
                <a:lnTo>
                  <a:pt x="1140" y="291"/>
                </a:lnTo>
                <a:lnTo>
                  <a:pt x="1119" y="282"/>
                </a:lnTo>
                <a:lnTo>
                  <a:pt x="1096" y="271"/>
                </a:lnTo>
                <a:lnTo>
                  <a:pt x="1082" y="261"/>
                </a:lnTo>
                <a:lnTo>
                  <a:pt x="1065" y="250"/>
                </a:lnTo>
                <a:lnTo>
                  <a:pt x="1050" y="242"/>
                </a:lnTo>
                <a:lnTo>
                  <a:pt x="1037" y="233"/>
                </a:lnTo>
                <a:lnTo>
                  <a:pt x="1022" y="225"/>
                </a:lnTo>
                <a:lnTo>
                  <a:pt x="1006" y="221"/>
                </a:lnTo>
                <a:lnTo>
                  <a:pt x="988" y="219"/>
                </a:lnTo>
                <a:lnTo>
                  <a:pt x="971" y="222"/>
                </a:lnTo>
                <a:lnTo>
                  <a:pt x="953" y="228"/>
                </a:lnTo>
                <a:lnTo>
                  <a:pt x="940" y="237"/>
                </a:lnTo>
                <a:lnTo>
                  <a:pt x="925" y="248"/>
                </a:lnTo>
                <a:lnTo>
                  <a:pt x="910" y="262"/>
                </a:lnTo>
                <a:lnTo>
                  <a:pt x="898" y="279"/>
                </a:lnTo>
                <a:lnTo>
                  <a:pt x="886" y="301"/>
                </a:lnTo>
                <a:lnTo>
                  <a:pt x="880" y="320"/>
                </a:lnTo>
                <a:lnTo>
                  <a:pt x="876" y="340"/>
                </a:lnTo>
                <a:lnTo>
                  <a:pt x="878" y="362"/>
                </a:lnTo>
                <a:lnTo>
                  <a:pt x="879" y="381"/>
                </a:lnTo>
                <a:lnTo>
                  <a:pt x="885" y="404"/>
                </a:lnTo>
                <a:lnTo>
                  <a:pt x="892" y="422"/>
                </a:lnTo>
                <a:lnTo>
                  <a:pt x="903" y="441"/>
                </a:lnTo>
                <a:lnTo>
                  <a:pt x="915" y="456"/>
                </a:lnTo>
                <a:lnTo>
                  <a:pt x="930" y="469"/>
                </a:lnTo>
                <a:lnTo>
                  <a:pt x="946" y="483"/>
                </a:lnTo>
                <a:lnTo>
                  <a:pt x="970" y="495"/>
                </a:lnTo>
                <a:lnTo>
                  <a:pt x="994" y="504"/>
                </a:lnTo>
                <a:lnTo>
                  <a:pt x="1021" y="510"/>
                </a:lnTo>
                <a:lnTo>
                  <a:pt x="1050" y="513"/>
                </a:lnTo>
                <a:lnTo>
                  <a:pt x="1086" y="511"/>
                </a:lnTo>
                <a:lnTo>
                  <a:pt x="1111" y="510"/>
                </a:lnTo>
                <a:lnTo>
                  <a:pt x="1137" y="508"/>
                </a:lnTo>
                <a:lnTo>
                  <a:pt x="1161" y="513"/>
                </a:lnTo>
                <a:lnTo>
                  <a:pt x="1177" y="521"/>
                </a:lnTo>
                <a:lnTo>
                  <a:pt x="1192" y="538"/>
                </a:lnTo>
                <a:lnTo>
                  <a:pt x="1201" y="557"/>
                </a:lnTo>
                <a:lnTo>
                  <a:pt x="1202" y="577"/>
                </a:lnTo>
                <a:lnTo>
                  <a:pt x="1201" y="593"/>
                </a:lnTo>
                <a:lnTo>
                  <a:pt x="1195" y="612"/>
                </a:lnTo>
                <a:lnTo>
                  <a:pt x="1184" y="636"/>
                </a:lnTo>
                <a:lnTo>
                  <a:pt x="1175" y="655"/>
                </a:lnTo>
                <a:lnTo>
                  <a:pt x="1164" y="678"/>
                </a:lnTo>
                <a:lnTo>
                  <a:pt x="1152" y="700"/>
                </a:lnTo>
                <a:lnTo>
                  <a:pt x="1138" y="724"/>
                </a:lnTo>
                <a:lnTo>
                  <a:pt x="1047" y="724"/>
                </a:lnTo>
                <a:lnTo>
                  <a:pt x="1013" y="721"/>
                </a:lnTo>
                <a:lnTo>
                  <a:pt x="979" y="718"/>
                </a:lnTo>
                <a:lnTo>
                  <a:pt x="939" y="715"/>
                </a:lnTo>
                <a:lnTo>
                  <a:pt x="897" y="711"/>
                </a:lnTo>
                <a:lnTo>
                  <a:pt x="848" y="706"/>
                </a:lnTo>
                <a:lnTo>
                  <a:pt x="809" y="703"/>
                </a:lnTo>
                <a:lnTo>
                  <a:pt x="781" y="705"/>
                </a:lnTo>
                <a:lnTo>
                  <a:pt x="754" y="709"/>
                </a:lnTo>
                <a:lnTo>
                  <a:pt x="737" y="715"/>
                </a:lnTo>
                <a:lnTo>
                  <a:pt x="724" y="724"/>
                </a:lnTo>
                <a:lnTo>
                  <a:pt x="714" y="736"/>
                </a:lnTo>
                <a:lnTo>
                  <a:pt x="709" y="749"/>
                </a:lnTo>
                <a:lnTo>
                  <a:pt x="712" y="763"/>
                </a:lnTo>
                <a:lnTo>
                  <a:pt x="718" y="777"/>
                </a:lnTo>
                <a:lnTo>
                  <a:pt x="729" y="795"/>
                </a:lnTo>
                <a:lnTo>
                  <a:pt x="737" y="812"/>
                </a:lnTo>
                <a:lnTo>
                  <a:pt x="742" y="830"/>
                </a:lnTo>
                <a:lnTo>
                  <a:pt x="742" y="847"/>
                </a:lnTo>
                <a:lnTo>
                  <a:pt x="737" y="865"/>
                </a:lnTo>
                <a:lnTo>
                  <a:pt x="727" y="882"/>
                </a:lnTo>
                <a:lnTo>
                  <a:pt x="715" y="897"/>
                </a:lnTo>
                <a:lnTo>
                  <a:pt x="699" y="910"/>
                </a:lnTo>
                <a:lnTo>
                  <a:pt x="679" y="922"/>
                </a:lnTo>
                <a:lnTo>
                  <a:pt x="659" y="931"/>
                </a:lnTo>
                <a:lnTo>
                  <a:pt x="636" y="937"/>
                </a:lnTo>
                <a:lnTo>
                  <a:pt x="615" y="941"/>
                </a:lnTo>
                <a:lnTo>
                  <a:pt x="593" y="944"/>
                </a:lnTo>
                <a:lnTo>
                  <a:pt x="572" y="947"/>
                </a:lnTo>
                <a:lnTo>
                  <a:pt x="553" y="947"/>
                </a:lnTo>
                <a:lnTo>
                  <a:pt x="533" y="944"/>
                </a:lnTo>
                <a:lnTo>
                  <a:pt x="516" y="941"/>
                </a:lnTo>
                <a:lnTo>
                  <a:pt x="499" y="937"/>
                </a:lnTo>
                <a:lnTo>
                  <a:pt x="486" y="932"/>
                </a:lnTo>
                <a:lnTo>
                  <a:pt x="471" y="923"/>
                </a:lnTo>
                <a:lnTo>
                  <a:pt x="459" y="914"/>
                </a:lnTo>
                <a:lnTo>
                  <a:pt x="448" y="901"/>
                </a:lnTo>
                <a:lnTo>
                  <a:pt x="435" y="886"/>
                </a:lnTo>
                <a:lnTo>
                  <a:pt x="425" y="871"/>
                </a:lnTo>
                <a:lnTo>
                  <a:pt x="414" y="858"/>
                </a:lnTo>
                <a:lnTo>
                  <a:pt x="402" y="840"/>
                </a:lnTo>
                <a:lnTo>
                  <a:pt x="390" y="824"/>
                </a:lnTo>
                <a:lnTo>
                  <a:pt x="376" y="807"/>
                </a:lnTo>
                <a:lnTo>
                  <a:pt x="359" y="791"/>
                </a:lnTo>
                <a:lnTo>
                  <a:pt x="343" y="779"/>
                </a:lnTo>
                <a:lnTo>
                  <a:pt x="325" y="769"/>
                </a:lnTo>
                <a:lnTo>
                  <a:pt x="305" y="761"/>
                </a:lnTo>
                <a:lnTo>
                  <a:pt x="285" y="755"/>
                </a:lnTo>
                <a:lnTo>
                  <a:pt x="258" y="751"/>
                </a:lnTo>
                <a:lnTo>
                  <a:pt x="228" y="749"/>
                </a:lnTo>
                <a:lnTo>
                  <a:pt x="203" y="748"/>
                </a:lnTo>
                <a:lnTo>
                  <a:pt x="179" y="748"/>
                </a:lnTo>
                <a:lnTo>
                  <a:pt x="151" y="749"/>
                </a:lnTo>
                <a:lnTo>
                  <a:pt x="125" y="754"/>
                </a:lnTo>
                <a:lnTo>
                  <a:pt x="98" y="758"/>
                </a:lnTo>
                <a:lnTo>
                  <a:pt x="69" y="764"/>
                </a:lnTo>
                <a:lnTo>
                  <a:pt x="39" y="770"/>
                </a:lnTo>
                <a:lnTo>
                  <a:pt x="0" y="777"/>
                </a:lnTo>
                <a:close/>
              </a:path>
            </a:pathLst>
          </a:custGeom>
          <a:solidFill>
            <a:srgbClr val="00BF9F">
              <a:alpha val="41176"/>
            </a:srgbClr>
          </a:solidFill>
          <a:ln w="6350">
            <a:solidFill>
              <a:srgbClr val="000000"/>
            </a:solidFill>
            <a:prstDash val="solid"/>
            <a:round/>
            <a:headEnd/>
            <a:tailEnd/>
          </a:ln>
        </p:spPr>
        <p:txBody>
          <a:bodyPr/>
          <a:lstStyle/>
          <a:p>
            <a:endParaRPr lang="en-US"/>
          </a:p>
        </p:txBody>
      </p:sp>
      <p:sp>
        <p:nvSpPr>
          <p:cNvPr id="47107" name="Freeform 7"/>
          <p:cNvSpPr>
            <a:spLocks/>
          </p:cNvSpPr>
          <p:nvPr/>
        </p:nvSpPr>
        <p:spPr bwMode="auto">
          <a:xfrm>
            <a:off x="0" y="2744788"/>
            <a:ext cx="3048000" cy="2176462"/>
          </a:xfrm>
          <a:custGeom>
            <a:avLst/>
            <a:gdLst>
              <a:gd name="T0" fmla="*/ 92000002 w 1524"/>
              <a:gd name="T1" fmla="*/ 2147483647 h 1030"/>
              <a:gd name="T2" fmla="*/ 511999961 w 1524"/>
              <a:gd name="T3" fmla="*/ 2147483647 h 1030"/>
              <a:gd name="T4" fmla="*/ 1056000162 w 1524"/>
              <a:gd name="T5" fmla="*/ 2147483647 h 1030"/>
              <a:gd name="T6" fmla="*/ 1540000007 w 1524"/>
              <a:gd name="T7" fmla="*/ 2147483647 h 1030"/>
              <a:gd name="T8" fmla="*/ 1831999913 w 1524"/>
              <a:gd name="T9" fmla="*/ 2147483647 h 1030"/>
              <a:gd name="T10" fmla="*/ 2147483647 w 1524"/>
              <a:gd name="T11" fmla="*/ 2147483647 h 1030"/>
              <a:gd name="T12" fmla="*/ 2147483647 w 1524"/>
              <a:gd name="T13" fmla="*/ 2147483647 h 1030"/>
              <a:gd name="T14" fmla="*/ 2147483647 w 1524"/>
              <a:gd name="T15" fmla="*/ 2147483647 h 1030"/>
              <a:gd name="T16" fmla="*/ 2124000319 w 1524"/>
              <a:gd name="T17" fmla="*/ 2147483647 h 1030"/>
              <a:gd name="T18" fmla="*/ 2104000326 w 1524"/>
              <a:gd name="T19" fmla="*/ 2147483647 h 1030"/>
              <a:gd name="T20" fmla="*/ 2147483647 w 1524"/>
              <a:gd name="T21" fmla="*/ 2147483647 h 1030"/>
              <a:gd name="T22" fmla="*/ 2147483647 w 1524"/>
              <a:gd name="T23" fmla="*/ 2147483647 h 1030"/>
              <a:gd name="T24" fmla="*/ 2147483647 w 1524"/>
              <a:gd name="T25" fmla="*/ 2147483647 h 1030"/>
              <a:gd name="T26" fmla="*/ 2147483647 w 1524"/>
              <a:gd name="T27" fmla="*/ 2147483647 h 1030"/>
              <a:gd name="T28" fmla="*/ 2147483647 w 1524"/>
              <a:gd name="T29" fmla="*/ 2147483647 h 1030"/>
              <a:gd name="T30" fmla="*/ 2147483647 w 1524"/>
              <a:gd name="T31" fmla="*/ 2147483647 h 1030"/>
              <a:gd name="T32" fmla="*/ 2147483647 w 1524"/>
              <a:gd name="T33" fmla="*/ 2147483647 h 1030"/>
              <a:gd name="T34" fmla="*/ 2147483647 w 1524"/>
              <a:gd name="T35" fmla="*/ 2147483647 h 1030"/>
              <a:gd name="T36" fmla="*/ 2147483647 w 1524"/>
              <a:gd name="T37" fmla="*/ 2147483647 h 1030"/>
              <a:gd name="T38" fmla="*/ 2147483647 w 1524"/>
              <a:gd name="T39" fmla="*/ 2147483647 h 1030"/>
              <a:gd name="T40" fmla="*/ 2147483647 w 1524"/>
              <a:gd name="T41" fmla="*/ 2147483647 h 1030"/>
              <a:gd name="T42" fmla="*/ 2147483647 w 1524"/>
              <a:gd name="T43" fmla="*/ 2147483647 h 1030"/>
              <a:gd name="T44" fmla="*/ 2147483647 w 1524"/>
              <a:gd name="T45" fmla="*/ 2147483647 h 1030"/>
              <a:gd name="T46" fmla="*/ 2147483647 w 1524"/>
              <a:gd name="T47" fmla="*/ 2147483647 h 1030"/>
              <a:gd name="T48" fmla="*/ 2147483647 w 1524"/>
              <a:gd name="T49" fmla="*/ 2147483647 h 1030"/>
              <a:gd name="T50" fmla="*/ 2147483647 w 1524"/>
              <a:gd name="T51" fmla="*/ 2147483647 h 1030"/>
              <a:gd name="T52" fmla="*/ 2147483647 w 1524"/>
              <a:gd name="T53" fmla="*/ 2147483647 h 1030"/>
              <a:gd name="T54" fmla="*/ 2147483647 w 1524"/>
              <a:gd name="T55" fmla="*/ 2147483647 h 1030"/>
              <a:gd name="T56" fmla="*/ 2147483647 w 1524"/>
              <a:gd name="T57" fmla="*/ 2147483647 h 1030"/>
              <a:gd name="T58" fmla="*/ 2147483647 w 1524"/>
              <a:gd name="T59" fmla="*/ 2147483647 h 1030"/>
              <a:gd name="T60" fmla="*/ 2147483647 w 1524"/>
              <a:gd name="T61" fmla="*/ 2147483647 h 1030"/>
              <a:gd name="T62" fmla="*/ 2147483647 w 1524"/>
              <a:gd name="T63" fmla="*/ 2147483647 h 1030"/>
              <a:gd name="T64" fmla="*/ 2147483647 w 1524"/>
              <a:gd name="T65" fmla="*/ 2147483647 h 1030"/>
              <a:gd name="T66" fmla="*/ 2147483647 w 1524"/>
              <a:gd name="T67" fmla="*/ 2125369604 h 1030"/>
              <a:gd name="T68" fmla="*/ 2147483647 w 1524"/>
              <a:gd name="T69" fmla="*/ 1902117535 h 1030"/>
              <a:gd name="T70" fmla="*/ 2147483647 w 1524"/>
              <a:gd name="T71" fmla="*/ 1741374271 h 1030"/>
              <a:gd name="T72" fmla="*/ 2147483647 w 1524"/>
              <a:gd name="T73" fmla="*/ 1562771348 h 1030"/>
              <a:gd name="T74" fmla="*/ 2147483647 w 1524"/>
              <a:gd name="T75" fmla="*/ 1250218874 h 1030"/>
              <a:gd name="T76" fmla="*/ 2147483647 w 1524"/>
              <a:gd name="T77" fmla="*/ 942128938 h 1030"/>
              <a:gd name="T78" fmla="*/ 2147483647 w 1524"/>
              <a:gd name="T79" fmla="*/ 611714693 h 1030"/>
              <a:gd name="T80" fmla="*/ 2147483647 w 1524"/>
              <a:gd name="T81" fmla="*/ 308089804 h 1030"/>
              <a:gd name="T82" fmla="*/ 2147483647 w 1524"/>
              <a:gd name="T83" fmla="*/ 84835523 h 1030"/>
              <a:gd name="T84" fmla="*/ 2147483647 w 1524"/>
              <a:gd name="T85" fmla="*/ 53581105 h 1030"/>
              <a:gd name="T86" fmla="*/ 2147483647 w 1524"/>
              <a:gd name="T87" fmla="*/ 0 h 1030"/>
              <a:gd name="T88" fmla="*/ 2147483647 w 1524"/>
              <a:gd name="T89" fmla="*/ 53581105 h 1030"/>
              <a:gd name="T90" fmla="*/ 2147483647 w 1524"/>
              <a:gd name="T91" fmla="*/ 205392476 h 1030"/>
              <a:gd name="T92" fmla="*/ 2147483647 w 1524"/>
              <a:gd name="T93" fmla="*/ 410784953 h 1030"/>
              <a:gd name="T94" fmla="*/ 2147483647 w 1524"/>
              <a:gd name="T95" fmla="*/ 642969096 h 1030"/>
              <a:gd name="T96" fmla="*/ 2147483647 w 1524"/>
              <a:gd name="T97" fmla="*/ 866221164 h 1030"/>
              <a:gd name="T98" fmla="*/ 2147483647 w 1524"/>
              <a:gd name="T99" fmla="*/ 1018034599 h 1030"/>
              <a:gd name="T100" fmla="*/ 2147483647 w 1524"/>
              <a:gd name="T101" fmla="*/ 1076080602 h 1030"/>
              <a:gd name="T102" fmla="*/ 2147483647 w 1524"/>
              <a:gd name="T103" fmla="*/ 1076080602 h 1030"/>
              <a:gd name="T104" fmla="*/ 2147483647 w 1524"/>
              <a:gd name="T105" fmla="*/ 1022499514 h 1030"/>
              <a:gd name="T106" fmla="*/ 2147483647 w 1524"/>
              <a:gd name="T107" fmla="*/ 884082936 h 1030"/>
              <a:gd name="T108" fmla="*/ 2147483647 w 1524"/>
              <a:gd name="T109" fmla="*/ 692085269 h 1030"/>
              <a:gd name="T110" fmla="*/ 2147483647 w 1524"/>
              <a:gd name="T111" fmla="*/ 464366041 h 1030"/>
              <a:gd name="T112" fmla="*/ 2015999854 w 1524"/>
              <a:gd name="T113" fmla="*/ 294695060 h 1030"/>
              <a:gd name="T114" fmla="*/ 1747999940 w 1524"/>
              <a:gd name="T115" fmla="*/ 214322305 h 1030"/>
              <a:gd name="T116" fmla="*/ 1432000041 w 1524"/>
              <a:gd name="T117" fmla="*/ 200927562 h 1030"/>
              <a:gd name="T118" fmla="*/ 1108000145 w 1524"/>
              <a:gd name="T119" fmla="*/ 245578821 h 1030"/>
              <a:gd name="T120" fmla="*/ 716000021 w 1524"/>
              <a:gd name="T121" fmla="*/ 330414377 h 10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24"/>
              <a:gd name="T184" fmla="*/ 0 h 1030"/>
              <a:gd name="T185" fmla="*/ 1524 w 1524"/>
              <a:gd name="T186" fmla="*/ 1030 h 10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24" h="1030">
                <a:moveTo>
                  <a:pt x="179" y="74"/>
                </a:moveTo>
                <a:lnTo>
                  <a:pt x="0" y="841"/>
                </a:lnTo>
                <a:lnTo>
                  <a:pt x="23" y="840"/>
                </a:lnTo>
                <a:lnTo>
                  <a:pt x="48" y="837"/>
                </a:lnTo>
                <a:lnTo>
                  <a:pt x="94" y="828"/>
                </a:lnTo>
                <a:lnTo>
                  <a:pt x="128" y="820"/>
                </a:lnTo>
                <a:lnTo>
                  <a:pt x="172" y="811"/>
                </a:lnTo>
                <a:lnTo>
                  <a:pt x="219" y="800"/>
                </a:lnTo>
                <a:lnTo>
                  <a:pt x="264" y="786"/>
                </a:lnTo>
                <a:lnTo>
                  <a:pt x="306" y="771"/>
                </a:lnTo>
                <a:lnTo>
                  <a:pt x="353" y="755"/>
                </a:lnTo>
                <a:lnTo>
                  <a:pt x="385" y="747"/>
                </a:lnTo>
                <a:lnTo>
                  <a:pt x="411" y="743"/>
                </a:lnTo>
                <a:lnTo>
                  <a:pt x="435" y="741"/>
                </a:lnTo>
                <a:lnTo>
                  <a:pt x="458" y="741"/>
                </a:lnTo>
                <a:lnTo>
                  <a:pt x="490" y="746"/>
                </a:lnTo>
                <a:lnTo>
                  <a:pt x="513" y="750"/>
                </a:lnTo>
                <a:lnTo>
                  <a:pt x="537" y="758"/>
                </a:lnTo>
                <a:lnTo>
                  <a:pt x="553" y="767"/>
                </a:lnTo>
                <a:lnTo>
                  <a:pt x="565" y="777"/>
                </a:lnTo>
                <a:lnTo>
                  <a:pt x="574" y="794"/>
                </a:lnTo>
                <a:lnTo>
                  <a:pt x="577" y="805"/>
                </a:lnTo>
                <a:lnTo>
                  <a:pt x="575" y="822"/>
                </a:lnTo>
                <a:lnTo>
                  <a:pt x="569" y="838"/>
                </a:lnTo>
                <a:lnTo>
                  <a:pt x="555" y="859"/>
                </a:lnTo>
                <a:lnTo>
                  <a:pt x="540" y="883"/>
                </a:lnTo>
                <a:lnTo>
                  <a:pt x="531" y="905"/>
                </a:lnTo>
                <a:lnTo>
                  <a:pt x="526" y="922"/>
                </a:lnTo>
                <a:lnTo>
                  <a:pt x="525" y="939"/>
                </a:lnTo>
                <a:lnTo>
                  <a:pt x="526" y="953"/>
                </a:lnTo>
                <a:lnTo>
                  <a:pt x="534" y="971"/>
                </a:lnTo>
                <a:lnTo>
                  <a:pt x="547" y="989"/>
                </a:lnTo>
                <a:lnTo>
                  <a:pt x="565" y="1003"/>
                </a:lnTo>
                <a:lnTo>
                  <a:pt x="583" y="1014"/>
                </a:lnTo>
                <a:lnTo>
                  <a:pt x="605" y="1021"/>
                </a:lnTo>
                <a:lnTo>
                  <a:pt x="630" y="1027"/>
                </a:lnTo>
                <a:lnTo>
                  <a:pt x="650" y="1030"/>
                </a:lnTo>
                <a:lnTo>
                  <a:pt x="671" y="1027"/>
                </a:lnTo>
                <a:lnTo>
                  <a:pt x="693" y="1023"/>
                </a:lnTo>
                <a:lnTo>
                  <a:pt x="714" y="1015"/>
                </a:lnTo>
                <a:lnTo>
                  <a:pt x="736" y="1005"/>
                </a:lnTo>
                <a:lnTo>
                  <a:pt x="760" y="992"/>
                </a:lnTo>
                <a:lnTo>
                  <a:pt x="779" y="978"/>
                </a:lnTo>
                <a:lnTo>
                  <a:pt x="796" y="965"/>
                </a:lnTo>
                <a:lnTo>
                  <a:pt x="809" y="948"/>
                </a:lnTo>
                <a:lnTo>
                  <a:pt x="820" y="929"/>
                </a:lnTo>
                <a:lnTo>
                  <a:pt x="826" y="908"/>
                </a:lnTo>
                <a:lnTo>
                  <a:pt x="829" y="883"/>
                </a:lnTo>
                <a:lnTo>
                  <a:pt x="836" y="864"/>
                </a:lnTo>
                <a:lnTo>
                  <a:pt x="842" y="855"/>
                </a:lnTo>
                <a:lnTo>
                  <a:pt x="855" y="844"/>
                </a:lnTo>
                <a:lnTo>
                  <a:pt x="878" y="834"/>
                </a:lnTo>
                <a:lnTo>
                  <a:pt x="908" y="823"/>
                </a:lnTo>
                <a:lnTo>
                  <a:pt x="939" y="814"/>
                </a:lnTo>
                <a:lnTo>
                  <a:pt x="967" y="805"/>
                </a:lnTo>
                <a:lnTo>
                  <a:pt x="997" y="798"/>
                </a:lnTo>
                <a:lnTo>
                  <a:pt x="1040" y="791"/>
                </a:lnTo>
                <a:lnTo>
                  <a:pt x="1100" y="780"/>
                </a:lnTo>
                <a:lnTo>
                  <a:pt x="1167" y="774"/>
                </a:lnTo>
                <a:lnTo>
                  <a:pt x="1240" y="774"/>
                </a:lnTo>
                <a:lnTo>
                  <a:pt x="1311" y="774"/>
                </a:lnTo>
                <a:lnTo>
                  <a:pt x="1377" y="782"/>
                </a:lnTo>
                <a:lnTo>
                  <a:pt x="1386" y="768"/>
                </a:lnTo>
                <a:lnTo>
                  <a:pt x="1395" y="753"/>
                </a:lnTo>
                <a:lnTo>
                  <a:pt x="1407" y="740"/>
                </a:lnTo>
                <a:lnTo>
                  <a:pt x="1423" y="724"/>
                </a:lnTo>
                <a:lnTo>
                  <a:pt x="1435" y="712"/>
                </a:lnTo>
                <a:lnTo>
                  <a:pt x="1453" y="692"/>
                </a:lnTo>
                <a:lnTo>
                  <a:pt x="1468" y="676"/>
                </a:lnTo>
                <a:lnTo>
                  <a:pt x="1481" y="663"/>
                </a:lnTo>
                <a:lnTo>
                  <a:pt x="1494" y="646"/>
                </a:lnTo>
                <a:lnTo>
                  <a:pt x="1506" y="625"/>
                </a:lnTo>
                <a:lnTo>
                  <a:pt x="1511" y="612"/>
                </a:lnTo>
                <a:lnTo>
                  <a:pt x="1517" y="590"/>
                </a:lnTo>
                <a:lnTo>
                  <a:pt x="1523" y="572"/>
                </a:lnTo>
                <a:lnTo>
                  <a:pt x="1524" y="548"/>
                </a:lnTo>
                <a:lnTo>
                  <a:pt x="1518" y="529"/>
                </a:lnTo>
                <a:lnTo>
                  <a:pt x="1509" y="509"/>
                </a:lnTo>
                <a:lnTo>
                  <a:pt x="1499" y="497"/>
                </a:lnTo>
                <a:lnTo>
                  <a:pt x="1484" y="490"/>
                </a:lnTo>
                <a:lnTo>
                  <a:pt x="1469" y="484"/>
                </a:lnTo>
                <a:lnTo>
                  <a:pt x="1453" y="484"/>
                </a:lnTo>
                <a:lnTo>
                  <a:pt x="1436" y="484"/>
                </a:lnTo>
                <a:lnTo>
                  <a:pt x="1417" y="496"/>
                </a:lnTo>
                <a:lnTo>
                  <a:pt x="1402" y="512"/>
                </a:lnTo>
                <a:lnTo>
                  <a:pt x="1387" y="532"/>
                </a:lnTo>
                <a:lnTo>
                  <a:pt x="1371" y="555"/>
                </a:lnTo>
                <a:lnTo>
                  <a:pt x="1353" y="575"/>
                </a:lnTo>
                <a:lnTo>
                  <a:pt x="1335" y="590"/>
                </a:lnTo>
                <a:lnTo>
                  <a:pt x="1313" y="600"/>
                </a:lnTo>
                <a:lnTo>
                  <a:pt x="1287" y="607"/>
                </a:lnTo>
                <a:lnTo>
                  <a:pt x="1271" y="607"/>
                </a:lnTo>
                <a:lnTo>
                  <a:pt x="1252" y="603"/>
                </a:lnTo>
                <a:lnTo>
                  <a:pt x="1237" y="599"/>
                </a:lnTo>
                <a:lnTo>
                  <a:pt x="1222" y="593"/>
                </a:lnTo>
                <a:lnTo>
                  <a:pt x="1205" y="579"/>
                </a:lnTo>
                <a:lnTo>
                  <a:pt x="1195" y="567"/>
                </a:lnTo>
                <a:lnTo>
                  <a:pt x="1186" y="552"/>
                </a:lnTo>
                <a:lnTo>
                  <a:pt x="1182" y="537"/>
                </a:lnTo>
                <a:lnTo>
                  <a:pt x="1176" y="514"/>
                </a:lnTo>
                <a:lnTo>
                  <a:pt x="1174" y="493"/>
                </a:lnTo>
                <a:lnTo>
                  <a:pt x="1179" y="476"/>
                </a:lnTo>
                <a:lnTo>
                  <a:pt x="1189" y="459"/>
                </a:lnTo>
                <a:lnTo>
                  <a:pt x="1198" y="444"/>
                </a:lnTo>
                <a:lnTo>
                  <a:pt x="1214" y="426"/>
                </a:lnTo>
                <a:lnTo>
                  <a:pt x="1237" y="414"/>
                </a:lnTo>
                <a:lnTo>
                  <a:pt x="1253" y="405"/>
                </a:lnTo>
                <a:lnTo>
                  <a:pt x="1281" y="390"/>
                </a:lnTo>
                <a:lnTo>
                  <a:pt x="1308" y="375"/>
                </a:lnTo>
                <a:lnTo>
                  <a:pt x="1325" y="362"/>
                </a:lnTo>
                <a:lnTo>
                  <a:pt x="1340" y="350"/>
                </a:lnTo>
                <a:lnTo>
                  <a:pt x="1356" y="328"/>
                </a:lnTo>
                <a:lnTo>
                  <a:pt x="1362" y="304"/>
                </a:lnTo>
                <a:lnTo>
                  <a:pt x="1365" y="280"/>
                </a:lnTo>
                <a:lnTo>
                  <a:pt x="1366" y="261"/>
                </a:lnTo>
                <a:lnTo>
                  <a:pt x="1360" y="232"/>
                </a:lnTo>
                <a:lnTo>
                  <a:pt x="1353" y="211"/>
                </a:lnTo>
                <a:lnTo>
                  <a:pt x="1343" y="188"/>
                </a:lnTo>
                <a:lnTo>
                  <a:pt x="1332" y="165"/>
                </a:lnTo>
                <a:lnTo>
                  <a:pt x="1320" y="137"/>
                </a:lnTo>
                <a:lnTo>
                  <a:pt x="1310" y="113"/>
                </a:lnTo>
                <a:lnTo>
                  <a:pt x="1307" y="91"/>
                </a:lnTo>
                <a:lnTo>
                  <a:pt x="1305" y="69"/>
                </a:lnTo>
                <a:lnTo>
                  <a:pt x="1308" y="46"/>
                </a:lnTo>
                <a:lnTo>
                  <a:pt x="1308" y="22"/>
                </a:lnTo>
                <a:lnTo>
                  <a:pt x="1267" y="19"/>
                </a:lnTo>
                <a:lnTo>
                  <a:pt x="1210" y="19"/>
                </a:lnTo>
                <a:lnTo>
                  <a:pt x="1158" y="15"/>
                </a:lnTo>
                <a:lnTo>
                  <a:pt x="1118" y="12"/>
                </a:lnTo>
                <a:lnTo>
                  <a:pt x="1076" y="8"/>
                </a:lnTo>
                <a:lnTo>
                  <a:pt x="1027" y="3"/>
                </a:lnTo>
                <a:lnTo>
                  <a:pt x="988" y="0"/>
                </a:lnTo>
                <a:lnTo>
                  <a:pt x="960" y="2"/>
                </a:lnTo>
                <a:lnTo>
                  <a:pt x="933" y="6"/>
                </a:lnTo>
                <a:lnTo>
                  <a:pt x="916" y="12"/>
                </a:lnTo>
                <a:lnTo>
                  <a:pt x="903" y="21"/>
                </a:lnTo>
                <a:lnTo>
                  <a:pt x="893" y="33"/>
                </a:lnTo>
                <a:lnTo>
                  <a:pt x="888" y="46"/>
                </a:lnTo>
                <a:lnTo>
                  <a:pt x="891" y="60"/>
                </a:lnTo>
                <a:lnTo>
                  <a:pt x="897" y="74"/>
                </a:lnTo>
                <a:lnTo>
                  <a:pt x="908" y="92"/>
                </a:lnTo>
                <a:lnTo>
                  <a:pt x="916" y="109"/>
                </a:lnTo>
                <a:lnTo>
                  <a:pt x="921" y="127"/>
                </a:lnTo>
                <a:lnTo>
                  <a:pt x="921" y="144"/>
                </a:lnTo>
                <a:lnTo>
                  <a:pt x="916" y="162"/>
                </a:lnTo>
                <a:lnTo>
                  <a:pt x="906" y="179"/>
                </a:lnTo>
                <a:lnTo>
                  <a:pt x="894" y="194"/>
                </a:lnTo>
                <a:lnTo>
                  <a:pt x="878" y="207"/>
                </a:lnTo>
                <a:lnTo>
                  <a:pt x="858" y="219"/>
                </a:lnTo>
                <a:lnTo>
                  <a:pt x="838" y="228"/>
                </a:lnTo>
                <a:lnTo>
                  <a:pt x="815" y="234"/>
                </a:lnTo>
                <a:lnTo>
                  <a:pt x="794" y="238"/>
                </a:lnTo>
                <a:lnTo>
                  <a:pt x="772" y="241"/>
                </a:lnTo>
                <a:lnTo>
                  <a:pt x="751" y="244"/>
                </a:lnTo>
                <a:lnTo>
                  <a:pt x="732" y="244"/>
                </a:lnTo>
                <a:lnTo>
                  <a:pt x="712" y="241"/>
                </a:lnTo>
                <a:lnTo>
                  <a:pt x="695" y="238"/>
                </a:lnTo>
                <a:lnTo>
                  <a:pt x="678" y="234"/>
                </a:lnTo>
                <a:lnTo>
                  <a:pt x="665" y="229"/>
                </a:lnTo>
                <a:lnTo>
                  <a:pt x="650" y="220"/>
                </a:lnTo>
                <a:lnTo>
                  <a:pt x="638" y="211"/>
                </a:lnTo>
                <a:lnTo>
                  <a:pt x="627" y="198"/>
                </a:lnTo>
                <a:lnTo>
                  <a:pt x="614" y="183"/>
                </a:lnTo>
                <a:lnTo>
                  <a:pt x="604" y="168"/>
                </a:lnTo>
                <a:lnTo>
                  <a:pt x="593" y="155"/>
                </a:lnTo>
                <a:lnTo>
                  <a:pt x="581" y="137"/>
                </a:lnTo>
                <a:lnTo>
                  <a:pt x="569" y="121"/>
                </a:lnTo>
                <a:lnTo>
                  <a:pt x="555" y="104"/>
                </a:lnTo>
                <a:lnTo>
                  <a:pt x="538" y="88"/>
                </a:lnTo>
                <a:lnTo>
                  <a:pt x="522" y="76"/>
                </a:lnTo>
                <a:lnTo>
                  <a:pt x="504" y="66"/>
                </a:lnTo>
                <a:lnTo>
                  <a:pt x="484" y="58"/>
                </a:lnTo>
                <a:lnTo>
                  <a:pt x="464" y="52"/>
                </a:lnTo>
                <a:lnTo>
                  <a:pt x="437" y="48"/>
                </a:lnTo>
                <a:lnTo>
                  <a:pt x="407" y="46"/>
                </a:lnTo>
                <a:lnTo>
                  <a:pt x="382" y="45"/>
                </a:lnTo>
                <a:lnTo>
                  <a:pt x="358" y="45"/>
                </a:lnTo>
                <a:lnTo>
                  <a:pt x="330" y="46"/>
                </a:lnTo>
                <a:lnTo>
                  <a:pt x="304" y="51"/>
                </a:lnTo>
                <a:lnTo>
                  <a:pt x="277" y="55"/>
                </a:lnTo>
                <a:lnTo>
                  <a:pt x="248" y="61"/>
                </a:lnTo>
                <a:lnTo>
                  <a:pt x="218" y="67"/>
                </a:lnTo>
                <a:lnTo>
                  <a:pt x="179" y="74"/>
                </a:lnTo>
                <a:close/>
              </a:path>
            </a:pathLst>
          </a:custGeom>
          <a:solidFill>
            <a:srgbClr val="FF00FF">
              <a:alpha val="41176"/>
            </a:srgbClr>
          </a:solidFill>
          <a:ln w="6350">
            <a:solidFill>
              <a:srgbClr val="000000"/>
            </a:solidFill>
            <a:prstDash val="solid"/>
            <a:round/>
            <a:headEnd/>
            <a:tailEnd/>
          </a:ln>
        </p:spPr>
        <p:txBody>
          <a:bodyPr/>
          <a:lstStyle/>
          <a:p>
            <a:endParaRPr lang="en-US"/>
          </a:p>
        </p:txBody>
      </p:sp>
      <p:sp>
        <p:nvSpPr>
          <p:cNvPr id="47108" name="Freeform 10"/>
          <p:cNvSpPr>
            <a:spLocks/>
          </p:cNvSpPr>
          <p:nvPr/>
        </p:nvSpPr>
        <p:spPr bwMode="auto">
          <a:xfrm>
            <a:off x="0" y="4789488"/>
            <a:ext cx="3175000" cy="1631950"/>
          </a:xfrm>
          <a:custGeom>
            <a:avLst/>
            <a:gdLst>
              <a:gd name="T0" fmla="*/ 573805705 w 1585"/>
              <a:gd name="T1" fmla="*/ 446866797 h 772"/>
              <a:gd name="T2" fmla="*/ 766412964 w 1585"/>
              <a:gd name="T3" fmla="*/ 428993568 h 772"/>
              <a:gd name="T4" fmla="*/ 1091434960 w 1585"/>
              <a:gd name="T5" fmla="*/ 353025474 h 772"/>
              <a:gd name="T6" fmla="*/ 1452571567 w 1585"/>
              <a:gd name="T7" fmla="*/ 263652920 h 772"/>
              <a:gd name="T8" fmla="*/ 1805683541 w 1585"/>
              <a:gd name="T9" fmla="*/ 134060878 h 772"/>
              <a:gd name="T10" fmla="*/ 2122681152 w 1585"/>
              <a:gd name="T11" fmla="*/ 26813023 h 772"/>
              <a:gd name="T12" fmla="*/ 2147483647 w 1585"/>
              <a:gd name="T13" fmla="*/ 0 h 772"/>
              <a:gd name="T14" fmla="*/ 2147483647 w 1585"/>
              <a:gd name="T15" fmla="*/ 22344187 h 772"/>
              <a:gd name="T16" fmla="*/ 2147483647 w 1585"/>
              <a:gd name="T17" fmla="*/ 75968127 h 772"/>
              <a:gd name="T18" fmla="*/ 2147483647 w 1585"/>
              <a:gd name="T19" fmla="*/ 160871812 h 772"/>
              <a:gd name="T20" fmla="*/ 2147483647 w 1585"/>
              <a:gd name="T21" fmla="*/ 285995051 h 772"/>
              <a:gd name="T22" fmla="*/ 2147483647 w 1585"/>
              <a:gd name="T23" fmla="*/ 433462404 h 772"/>
              <a:gd name="T24" fmla="*/ 2147483647 w 1585"/>
              <a:gd name="T25" fmla="*/ 639020525 h 772"/>
              <a:gd name="T26" fmla="*/ 2147483647 w 1585"/>
              <a:gd name="T27" fmla="*/ 813298778 h 772"/>
              <a:gd name="T28" fmla="*/ 2147483647 w 1585"/>
              <a:gd name="T29" fmla="*/ 951828459 h 772"/>
              <a:gd name="T30" fmla="*/ 2147483647 w 1585"/>
              <a:gd name="T31" fmla="*/ 1112700469 h 772"/>
              <a:gd name="T32" fmla="*/ 2147483647 w 1585"/>
              <a:gd name="T33" fmla="*/ 1233354807 h 772"/>
              <a:gd name="T34" fmla="*/ 2147483647 w 1585"/>
              <a:gd name="T35" fmla="*/ 1291447558 h 772"/>
              <a:gd name="T36" fmla="*/ 2147483647 w 1585"/>
              <a:gd name="T37" fmla="*/ 1291447558 h 772"/>
              <a:gd name="T38" fmla="*/ 2147483647 w 1585"/>
              <a:gd name="T39" fmla="*/ 1237823642 h 772"/>
              <a:gd name="T40" fmla="*/ 2147483647 w 1585"/>
              <a:gd name="T41" fmla="*/ 1126106976 h 772"/>
              <a:gd name="T42" fmla="*/ 2147483647 w 1585"/>
              <a:gd name="T43" fmla="*/ 1005452374 h 772"/>
              <a:gd name="T44" fmla="*/ 2147483647 w 1585"/>
              <a:gd name="T45" fmla="*/ 849049464 h 772"/>
              <a:gd name="T46" fmla="*/ 2147483647 w 1585"/>
              <a:gd name="T47" fmla="*/ 639020525 h 772"/>
              <a:gd name="T48" fmla="*/ 2147483647 w 1585"/>
              <a:gd name="T49" fmla="*/ 509428384 h 772"/>
              <a:gd name="T50" fmla="*/ 2147483647 w 1585"/>
              <a:gd name="T51" fmla="*/ 415587061 h 772"/>
              <a:gd name="T52" fmla="*/ 2147483647 w 1585"/>
              <a:gd name="T53" fmla="*/ 326214573 h 772"/>
              <a:gd name="T54" fmla="*/ 2147483647 w 1585"/>
              <a:gd name="T55" fmla="*/ 254715249 h 772"/>
              <a:gd name="T56" fmla="*/ 2147483647 w 1585"/>
              <a:gd name="T57" fmla="*/ 174278319 h 772"/>
              <a:gd name="T58" fmla="*/ 2147483647 w 1585"/>
              <a:gd name="T59" fmla="*/ 147467418 h 772"/>
              <a:gd name="T60" fmla="*/ 2147483647 w 1585"/>
              <a:gd name="T61" fmla="*/ 183215991 h 772"/>
              <a:gd name="T62" fmla="*/ 2147483647 w 1585"/>
              <a:gd name="T63" fmla="*/ 375369653 h 772"/>
              <a:gd name="T64" fmla="*/ 2147483647 w 1585"/>
              <a:gd name="T65" fmla="*/ 688175605 h 772"/>
              <a:gd name="T66" fmla="*/ 2147483647 w 1585"/>
              <a:gd name="T67" fmla="*/ 974172638 h 772"/>
              <a:gd name="T68" fmla="*/ 2147483647 w 1585"/>
              <a:gd name="T69" fmla="*/ 1184199727 h 772"/>
              <a:gd name="T70" fmla="*/ 2147483647 w 1585"/>
              <a:gd name="T71" fmla="*/ 1340604751 h 772"/>
              <a:gd name="T72" fmla="*/ 2147483647 w 1585"/>
              <a:gd name="T73" fmla="*/ 1447852581 h 772"/>
              <a:gd name="T74" fmla="*/ 2147483647 w 1585"/>
              <a:gd name="T75" fmla="*/ 1510414168 h 772"/>
              <a:gd name="T76" fmla="*/ 2147483647 w 1585"/>
              <a:gd name="T77" fmla="*/ 1497007661 h 772"/>
              <a:gd name="T78" fmla="*/ 2147483647 w 1585"/>
              <a:gd name="T79" fmla="*/ 1434446074 h 772"/>
              <a:gd name="T80" fmla="*/ 2147483647 w 1585"/>
              <a:gd name="T81" fmla="*/ 1358477980 h 772"/>
              <a:gd name="T82" fmla="*/ 2147483647 w 1585"/>
              <a:gd name="T83" fmla="*/ 1318260572 h 772"/>
              <a:gd name="T84" fmla="*/ 2147483647 w 1585"/>
              <a:gd name="T85" fmla="*/ 1358477980 h 772"/>
              <a:gd name="T86" fmla="*/ 2147483647 w 1585"/>
              <a:gd name="T87" fmla="*/ 1479132318 h 772"/>
              <a:gd name="T88" fmla="*/ 2147483647 w 1585"/>
              <a:gd name="T89" fmla="*/ 1631068506 h 772"/>
              <a:gd name="T90" fmla="*/ 2147483647 w 1585"/>
              <a:gd name="T91" fmla="*/ 1791940252 h 772"/>
              <a:gd name="T92" fmla="*/ 2147483647 w 1585"/>
              <a:gd name="T93" fmla="*/ 2006435913 h 772"/>
              <a:gd name="T94" fmla="*/ 2147483647 w 1585"/>
              <a:gd name="T95" fmla="*/ 2147483647 h 772"/>
              <a:gd name="T96" fmla="*/ 2147483647 w 1585"/>
              <a:gd name="T97" fmla="*/ 2147483647 h 772"/>
              <a:gd name="T98" fmla="*/ 2147483647 w 1585"/>
              <a:gd name="T99" fmla="*/ 2147483647 h 772"/>
              <a:gd name="T100" fmla="*/ 2147483647 w 1585"/>
              <a:gd name="T101" fmla="*/ 2147483647 h 772"/>
              <a:gd name="T102" fmla="*/ 2147483647 w 1585"/>
              <a:gd name="T103" fmla="*/ 2147483647 h 772"/>
              <a:gd name="T104" fmla="*/ 2147483647 w 1585"/>
              <a:gd name="T105" fmla="*/ 2147483647 h 772"/>
              <a:gd name="T106" fmla="*/ 2147483647 w 1585"/>
              <a:gd name="T107" fmla="*/ 2147483647 h 772"/>
              <a:gd name="T108" fmla="*/ 2147483647 w 1585"/>
              <a:gd name="T109" fmla="*/ 2147483647 h 772"/>
              <a:gd name="T110" fmla="*/ 2147483647 w 1585"/>
              <a:gd name="T111" fmla="*/ 2147483647 h 772"/>
              <a:gd name="T112" fmla="*/ 2147483647 w 1585"/>
              <a:gd name="T113" fmla="*/ 2147483647 h 772"/>
              <a:gd name="T114" fmla="*/ 2147483647 w 1585"/>
              <a:gd name="T115" fmla="*/ 2147483647 h 772"/>
              <a:gd name="T116" fmla="*/ 2147483647 w 1585"/>
              <a:gd name="T117" fmla="*/ 2147483647 h 772"/>
              <a:gd name="T118" fmla="*/ 0 w 1585"/>
              <a:gd name="T119" fmla="*/ 2147483647 h 7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85"/>
              <a:gd name="T181" fmla="*/ 0 h 772"/>
              <a:gd name="T182" fmla="*/ 1585 w 1585"/>
              <a:gd name="T183" fmla="*/ 772 h 7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85" h="772">
                <a:moveTo>
                  <a:pt x="0" y="770"/>
                </a:moveTo>
                <a:lnTo>
                  <a:pt x="143" y="100"/>
                </a:lnTo>
                <a:lnTo>
                  <a:pt x="166" y="99"/>
                </a:lnTo>
                <a:lnTo>
                  <a:pt x="191" y="96"/>
                </a:lnTo>
                <a:lnTo>
                  <a:pt x="237" y="87"/>
                </a:lnTo>
                <a:lnTo>
                  <a:pt x="272" y="79"/>
                </a:lnTo>
                <a:lnTo>
                  <a:pt x="315" y="70"/>
                </a:lnTo>
                <a:lnTo>
                  <a:pt x="362" y="59"/>
                </a:lnTo>
                <a:lnTo>
                  <a:pt x="409" y="45"/>
                </a:lnTo>
                <a:lnTo>
                  <a:pt x="450" y="30"/>
                </a:lnTo>
                <a:lnTo>
                  <a:pt x="498" y="14"/>
                </a:lnTo>
                <a:lnTo>
                  <a:pt x="529" y="6"/>
                </a:lnTo>
                <a:lnTo>
                  <a:pt x="556" y="2"/>
                </a:lnTo>
                <a:lnTo>
                  <a:pt x="580" y="0"/>
                </a:lnTo>
                <a:lnTo>
                  <a:pt x="602" y="0"/>
                </a:lnTo>
                <a:lnTo>
                  <a:pt x="635" y="5"/>
                </a:lnTo>
                <a:lnTo>
                  <a:pt x="657" y="9"/>
                </a:lnTo>
                <a:lnTo>
                  <a:pt x="681" y="17"/>
                </a:lnTo>
                <a:lnTo>
                  <a:pt x="698" y="26"/>
                </a:lnTo>
                <a:lnTo>
                  <a:pt x="709" y="36"/>
                </a:lnTo>
                <a:lnTo>
                  <a:pt x="718" y="53"/>
                </a:lnTo>
                <a:lnTo>
                  <a:pt x="721" y="64"/>
                </a:lnTo>
                <a:lnTo>
                  <a:pt x="720" y="81"/>
                </a:lnTo>
                <a:lnTo>
                  <a:pt x="714" y="97"/>
                </a:lnTo>
                <a:lnTo>
                  <a:pt x="699" y="118"/>
                </a:lnTo>
                <a:lnTo>
                  <a:pt x="684" y="143"/>
                </a:lnTo>
                <a:lnTo>
                  <a:pt x="675" y="166"/>
                </a:lnTo>
                <a:lnTo>
                  <a:pt x="671" y="182"/>
                </a:lnTo>
                <a:lnTo>
                  <a:pt x="669" y="200"/>
                </a:lnTo>
                <a:lnTo>
                  <a:pt x="671" y="213"/>
                </a:lnTo>
                <a:lnTo>
                  <a:pt x="678" y="231"/>
                </a:lnTo>
                <a:lnTo>
                  <a:pt x="692" y="249"/>
                </a:lnTo>
                <a:lnTo>
                  <a:pt x="709" y="265"/>
                </a:lnTo>
                <a:lnTo>
                  <a:pt x="727" y="276"/>
                </a:lnTo>
                <a:lnTo>
                  <a:pt x="750" y="283"/>
                </a:lnTo>
                <a:lnTo>
                  <a:pt x="775" y="289"/>
                </a:lnTo>
                <a:lnTo>
                  <a:pt x="794" y="292"/>
                </a:lnTo>
                <a:lnTo>
                  <a:pt x="817" y="289"/>
                </a:lnTo>
                <a:lnTo>
                  <a:pt x="839" y="285"/>
                </a:lnTo>
                <a:lnTo>
                  <a:pt x="860" y="277"/>
                </a:lnTo>
                <a:lnTo>
                  <a:pt x="882" y="267"/>
                </a:lnTo>
                <a:lnTo>
                  <a:pt x="906" y="252"/>
                </a:lnTo>
                <a:lnTo>
                  <a:pt x="925" y="239"/>
                </a:lnTo>
                <a:lnTo>
                  <a:pt x="942" y="225"/>
                </a:lnTo>
                <a:lnTo>
                  <a:pt x="955" y="209"/>
                </a:lnTo>
                <a:lnTo>
                  <a:pt x="966" y="190"/>
                </a:lnTo>
                <a:lnTo>
                  <a:pt x="972" y="169"/>
                </a:lnTo>
                <a:lnTo>
                  <a:pt x="975" y="143"/>
                </a:lnTo>
                <a:lnTo>
                  <a:pt x="982" y="123"/>
                </a:lnTo>
                <a:lnTo>
                  <a:pt x="988" y="114"/>
                </a:lnTo>
                <a:lnTo>
                  <a:pt x="1001" y="103"/>
                </a:lnTo>
                <a:lnTo>
                  <a:pt x="1024" y="93"/>
                </a:lnTo>
                <a:lnTo>
                  <a:pt x="1054" y="82"/>
                </a:lnTo>
                <a:lnTo>
                  <a:pt x="1085" y="73"/>
                </a:lnTo>
                <a:lnTo>
                  <a:pt x="1113" y="64"/>
                </a:lnTo>
                <a:lnTo>
                  <a:pt x="1143" y="57"/>
                </a:lnTo>
                <a:lnTo>
                  <a:pt x="1186" y="50"/>
                </a:lnTo>
                <a:lnTo>
                  <a:pt x="1247" y="39"/>
                </a:lnTo>
                <a:lnTo>
                  <a:pt x="1314" y="33"/>
                </a:lnTo>
                <a:lnTo>
                  <a:pt x="1387" y="33"/>
                </a:lnTo>
                <a:lnTo>
                  <a:pt x="1459" y="33"/>
                </a:lnTo>
                <a:lnTo>
                  <a:pt x="1524" y="41"/>
                </a:lnTo>
                <a:lnTo>
                  <a:pt x="1527" y="60"/>
                </a:lnTo>
                <a:lnTo>
                  <a:pt x="1532" y="84"/>
                </a:lnTo>
                <a:lnTo>
                  <a:pt x="1541" y="117"/>
                </a:lnTo>
                <a:lnTo>
                  <a:pt x="1554" y="154"/>
                </a:lnTo>
                <a:lnTo>
                  <a:pt x="1568" y="191"/>
                </a:lnTo>
                <a:lnTo>
                  <a:pt x="1576" y="218"/>
                </a:lnTo>
                <a:lnTo>
                  <a:pt x="1582" y="243"/>
                </a:lnTo>
                <a:lnTo>
                  <a:pt x="1585" y="265"/>
                </a:lnTo>
                <a:lnTo>
                  <a:pt x="1584" y="282"/>
                </a:lnTo>
                <a:lnTo>
                  <a:pt x="1578" y="300"/>
                </a:lnTo>
                <a:lnTo>
                  <a:pt x="1569" y="315"/>
                </a:lnTo>
                <a:lnTo>
                  <a:pt x="1562" y="324"/>
                </a:lnTo>
                <a:lnTo>
                  <a:pt x="1551" y="331"/>
                </a:lnTo>
                <a:lnTo>
                  <a:pt x="1536" y="338"/>
                </a:lnTo>
                <a:lnTo>
                  <a:pt x="1517" y="340"/>
                </a:lnTo>
                <a:lnTo>
                  <a:pt x="1497" y="335"/>
                </a:lnTo>
                <a:lnTo>
                  <a:pt x="1480" y="329"/>
                </a:lnTo>
                <a:lnTo>
                  <a:pt x="1459" y="321"/>
                </a:lnTo>
                <a:lnTo>
                  <a:pt x="1442" y="310"/>
                </a:lnTo>
                <a:lnTo>
                  <a:pt x="1427" y="304"/>
                </a:lnTo>
                <a:lnTo>
                  <a:pt x="1410" y="298"/>
                </a:lnTo>
                <a:lnTo>
                  <a:pt x="1390" y="295"/>
                </a:lnTo>
                <a:lnTo>
                  <a:pt x="1375" y="297"/>
                </a:lnTo>
                <a:lnTo>
                  <a:pt x="1359" y="304"/>
                </a:lnTo>
                <a:lnTo>
                  <a:pt x="1346" y="316"/>
                </a:lnTo>
                <a:lnTo>
                  <a:pt x="1335" y="331"/>
                </a:lnTo>
                <a:lnTo>
                  <a:pt x="1326" y="350"/>
                </a:lnTo>
                <a:lnTo>
                  <a:pt x="1322" y="365"/>
                </a:lnTo>
                <a:lnTo>
                  <a:pt x="1319" y="380"/>
                </a:lnTo>
                <a:lnTo>
                  <a:pt x="1317" y="401"/>
                </a:lnTo>
                <a:lnTo>
                  <a:pt x="1320" y="425"/>
                </a:lnTo>
                <a:lnTo>
                  <a:pt x="1328" y="449"/>
                </a:lnTo>
                <a:lnTo>
                  <a:pt x="1340" y="469"/>
                </a:lnTo>
                <a:lnTo>
                  <a:pt x="1353" y="489"/>
                </a:lnTo>
                <a:lnTo>
                  <a:pt x="1360" y="499"/>
                </a:lnTo>
                <a:lnTo>
                  <a:pt x="1377" y="514"/>
                </a:lnTo>
                <a:lnTo>
                  <a:pt x="1395" y="529"/>
                </a:lnTo>
                <a:lnTo>
                  <a:pt x="1417" y="539"/>
                </a:lnTo>
                <a:lnTo>
                  <a:pt x="1442" y="547"/>
                </a:lnTo>
                <a:lnTo>
                  <a:pt x="1465" y="550"/>
                </a:lnTo>
                <a:lnTo>
                  <a:pt x="1492" y="551"/>
                </a:lnTo>
                <a:lnTo>
                  <a:pt x="1518" y="548"/>
                </a:lnTo>
                <a:lnTo>
                  <a:pt x="1541" y="547"/>
                </a:lnTo>
                <a:lnTo>
                  <a:pt x="1562" y="545"/>
                </a:lnTo>
                <a:lnTo>
                  <a:pt x="1573" y="551"/>
                </a:lnTo>
                <a:lnTo>
                  <a:pt x="1578" y="562"/>
                </a:lnTo>
                <a:lnTo>
                  <a:pt x="1579" y="572"/>
                </a:lnTo>
                <a:lnTo>
                  <a:pt x="1578" y="583"/>
                </a:lnTo>
                <a:lnTo>
                  <a:pt x="1572" y="603"/>
                </a:lnTo>
                <a:lnTo>
                  <a:pt x="1565" y="621"/>
                </a:lnTo>
                <a:lnTo>
                  <a:pt x="1556" y="644"/>
                </a:lnTo>
                <a:lnTo>
                  <a:pt x="1542" y="669"/>
                </a:lnTo>
                <a:lnTo>
                  <a:pt x="1527" y="694"/>
                </a:lnTo>
                <a:lnTo>
                  <a:pt x="1512" y="717"/>
                </a:lnTo>
                <a:lnTo>
                  <a:pt x="1495" y="742"/>
                </a:lnTo>
                <a:lnTo>
                  <a:pt x="1480" y="760"/>
                </a:lnTo>
                <a:lnTo>
                  <a:pt x="1463" y="772"/>
                </a:lnTo>
                <a:lnTo>
                  <a:pt x="0" y="770"/>
                </a:lnTo>
                <a:close/>
              </a:path>
            </a:pathLst>
          </a:custGeom>
          <a:solidFill>
            <a:srgbClr val="9F3FDF">
              <a:alpha val="41176"/>
            </a:srgbClr>
          </a:solidFill>
          <a:ln w="6350">
            <a:solidFill>
              <a:srgbClr val="000000"/>
            </a:solidFill>
            <a:prstDash val="solid"/>
            <a:round/>
            <a:headEnd/>
            <a:tailEnd/>
          </a:ln>
        </p:spPr>
        <p:txBody>
          <a:bodyPr/>
          <a:lstStyle/>
          <a:p>
            <a:endParaRPr lang="en-US"/>
          </a:p>
        </p:txBody>
      </p:sp>
      <p:sp>
        <p:nvSpPr>
          <p:cNvPr id="47109" name="Freeform 13"/>
          <p:cNvSpPr>
            <a:spLocks/>
          </p:cNvSpPr>
          <p:nvPr/>
        </p:nvSpPr>
        <p:spPr bwMode="auto">
          <a:xfrm>
            <a:off x="6305550" y="2705100"/>
            <a:ext cx="2838450" cy="2127250"/>
          </a:xfrm>
          <a:custGeom>
            <a:avLst/>
            <a:gdLst>
              <a:gd name="T0" fmla="*/ 473484270 w 1417"/>
              <a:gd name="T1" fmla="*/ 2147483647 h 1003"/>
              <a:gd name="T2" fmla="*/ 814550988 w 1417"/>
              <a:gd name="T3" fmla="*/ 2147483647 h 1003"/>
              <a:gd name="T4" fmla="*/ 1147595256 w 1417"/>
              <a:gd name="T5" fmla="*/ 2147483647 h 1003"/>
              <a:gd name="T6" fmla="*/ 1480639273 w 1417"/>
              <a:gd name="T7" fmla="*/ 2147483647 h 1003"/>
              <a:gd name="T8" fmla="*/ 1821707869 w 1417"/>
              <a:gd name="T9" fmla="*/ 2147483647 h 1003"/>
              <a:gd name="T10" fmla="*/ 2110613203 w 1417"/>
              <a:gd name="T11" fmla="*/ 2147483647 h 1003"/>
              <a:gd name="T12" fmla="*/ 2062461229 w 1417"/>
              <a:gd name="T13" fmla="*/ 2147483647 h 1003"/>
              <a:gd name="T14" fmla="*/ 2134688939 w 1417"/>
              <a:gd name="T15" fmla="*/ 2147483647 h 1003"/>
              <a:gd name="T16" fmla="*/ 2147483647 w 1417"/>
              <a:gd name="T17" fmla="*/ 2147483647 h 1003"/>
              <a:gd name="T18" fmla="*/ 2147483647 w 1417"/>
              <a:gd name="T19" fmla="*/ 2147483647 h 1003"/>
              <a:gd name="T20" fmla="*/ 2147483647 w 1417"/>
              <a:gd name="T21" fmla="*/ 2147483647 h 1003"/>
              <a:gd name="T22" fmla="*/ 2147483647 w 1417"/>
              <a:gd name="T23" fmla="*/ 2147483647 h 1003"/>
              <a:gd name="T24" fmla="*/ 2147483647 w 1417"/>
              <a:gd name="T25" fmla="*/ 2147483647 h 1003"/>
              <a:gd name="T26" fmla="*/ 2147483647 w 1417"/>
              <a:gd name="T27" fmla="*/ 2147483647 h 1003"/>
              <a:gd name="T28" fmla="*/ 2147483647 w 1417"/>
              <a:gd name="T29" fmla="*/ 2147483647 h 1003"/>
              <a:gd name="T30" fmla="*/ 2147483647 w 1417"/>
              <a:gd name="T31" fmla="*/ 2147483647 h 1003"/>
              <a:gd name="T32" fmla="*/ 2147483647 w 1417"/>
              <a:gd name="T33" fmla="*/ 265390876 h 1003"/>
              <a:gd name="T34" fmla="*/ 2147483647 w 1417"/>
              <a:gd name="T35" fmla="*/ 80967008 h 1003"/>
              <a:gd name="T36" fmla="*/ 2147483647 w 1417"/>
              <a:gd name="T37" fmla="*/ 4498403 h 1003"/>
              <a:gd name="T38" fmla="*/ 2147483647 w 1417"/>
              <a:gd name="T39" fmla="*/ 13495207 h 1003"/>
              <a:gd name="T40" fmla="*/ 2147483647 w 1417"/>
              <a:gd name="T41" fmla="*/ 94462211 h 1003"/>
              <a:gd name="T42" fmla="*/ 2147483647 w 1417"/>
              <a:gd name="T43" fmla="*/ 265390876 h 1003"/>
              <a:gd name="T44" fmla="*/ 2147483647 w 1417"/>
              <a:gd name="T45" fmla="*/ 494798786 h 1003"/>
              <a:gd name="T46" fmla="*/ 2147483647 w 1417"/>
              <a:gd name="T47" fmla="*/ 773684931 h 1003"/>
              <a:gd name="T48" fmla="*/ 2147483647 w 1417"/>
              <a:gd name="T49" fmla="*/ 949111964 h 1003"/>
              <a:gd name="T50" fmla="*/ 2147483647 w 1417"/>
              <a:gd name="T51" fmla="*/ 1025580538 h 1003"/>
              <a:gd name="T52" fmla="*/ 1901957653 w 1417"/>
              <a:gd name="T53" fmla="*/ 971603969 h 1003"/>
              <a:gd name="T54" fmla="*/ 1697316897 w 1417"/>
              <a:gd name="T55" fmla="*/ 800673216 h 1003"/>
              <a:gd name="T56" fmla="*/ 1757505237 w 1417"/>
              <a:gd name="T57" fmla="*/ 539778554 h 1003"/>
              <a:gd name="T58" fmla="*/ 1905971945 w 1417"/>
              <a:gd name="T59" fmla="*/ 287882947 h 1003"/>
              <a:gd name="T60" fmla="*/ 1805656710 w 1417"/>
              <a:gd name="T61" fmla="*/ 53978707 h 1003"/>
              <a:gd name="T62" fmla="*/ 1356248301 w 1417"/>
              <a:gd name="T63" fmla="*/ 0 h 1003"/>
              <a:gd name="T64" fmla="*/ 730288914 w 1417"/>
              <a:gd name="T65" fmla="*/ 94462211 h 1003"/>
              <a:gd name="T66" fmla="*/ 276868092 w 1417"/>
              <a:gd name="T67" fmla="*/ 206915905 h 1003"/>
              <a:gd name="T68" fmla="*/ 333044143 w 1417"/>
              <a:gd name="T69" fmla="*/ 535282274 h 1003"/>
              <a:gd name="T70" fmla="*/ 256804581 w 1417"/>
              <a:gd name="T71" fmla="*/ 841156704 h 1003"/>
              <a:gd name="T72" fmla="*/ 108339845 w 1417"/>
              <a:gd name="T73" fmla="*/ 1245991846 h 1003"/>
              <a:gd name="T74" fmla="*/ 8024580 w 1417"/>
              <a:gd name="T75" fmla="*/ 1619340036 h 1003"/>
              <a:gd name="T76" fmla="*/ 76239530 w 1417"/>
              <a:gd name="T77" fmla="*/ 1952202619 h 1003"/>
              <a:gd name="T78" fmla="*/ 381193613 w 1417"/>
              <a:gd name="T79" fmla="*/ 2015178111 h 1003"/>
              <a:gd name="T80" fmla="*/ 650037127 w 1417"/>
              <a:gd name="T81" fmla="*/ 1727295296 h 1003"/>
              <a:gd name="T82" fmla="*/ 802514121 w 1417"/>
              <a:gd name="T83" fmla="*/ 1412424197 h 1003"/>
              <a:gd name="T84" fmla="*/ 1095431494 w 1417"/>
              <a:gd name="T85" fmla="*/ 1335955623 h 1003"/>
              <a:gd name="T86" fmla="*/ 1388350619 w 1417"/>
              <a:gd name="T87" fmla="*/ 1484394371 h 1003"/>
              <a:gd name="T88" fmla="*/ 1480639273 w 1417"/>
              <a:gd name="T89" fmla="*/ 1835250557 h 1003"/>
              <a:gd name="T90" fmla="*/ 1308098831 w 1417"/>
              <a:gd name="T91" fmla="*/ 2147483647 h 1003"/>
              <a:gd name="T92" fmla="*/ 1035242903 w 1417"/>
              <a:gd name="T93" fmla="*/ 2147483647 h 1003"/>
              <a:gd name="T94" fmla="*/ 718250044 w 1417"/>
              <a:gd name="T95" fmla="*/ 2147483647 h 1003"/>
              <a:gd name="T96" fmla="*/ 417308219 w 1417"/>
              <a:gd name="T97" fmla="*/ 2147483647 h 1003"/>
              <a:gd name="T98" fmla="*/ 220691978 w 1417"/>
              <a:gd name="T99" fmla="*/ 2147483647 h 1003"/>
              <a:gd name="T100" fmla="*/ 192603952 w 1417"/>
              <a:gd name="T101" fmla="*/ 2147483647 h 10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7"/>
              <a:gd name="T154" fmla="*/ 0 h 1003"/>
              <a:gd name="T155" fmla="*/ 1417 w 1417"/>
              <a:gd name="T156" fmla="*/ 1003 h 10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7" h="1003">
                <a:moveTo>
                  <a:pt x="57" y="817"/>
                </a:moveTo>
                <a:lnTo>
                  <a:pt x="74" y="813"/>
                </a:lnTo>
                <a:lnTo>
                  <a:pt x="98" y="808"/>
                </a:lnTo>
                <a:lnTo>
                  <a:pt x="118" y="811"/>
                </a:lnTo>
                <a:lnTo>
                  <a:pt x="139" y="814"/>
                </a:lnTo>
                <a:lnTo>
                  <a:pt x="158" y="819"/>
                </a:lnTo>
                <a:lnTo>
                  <a:pt x="179" y="823"/>
                </a:lnTo>
                <a:lnTo>
                  <a:pt x="203" y="827"/>
                </a:lnTo>
                <a:lnTo>
                  <a:pt x="220" y="830"/>
                </a:lnTo>
                <a:lnTo>
                  <a:pt x="244" y="832"/>
                </a:lnTo>
                <a:lnTo>
                  <a:pt x="267" y="830"/>
                </a:lnTo>
                <a:lnTo>
                  <a:pt x="286" y="826"/>
                </a:lnTo>
                <a:lnTo>
                  <a:pt x="308" y="820"/>
                </a:lnTo>
                <a:lnTo>
                  <a:pt x="329" y="813"/>
                </a:lnTo>
                <a:lnTo>
                  <a:pt x="349" y="804"/>
                </a:lnTo>
                <a:lnTo>
                  <a:pt x="369" y="795"/>
                </a:lnTo>
                <a:lnTo>
                  <a:pt x="389" y="786"/>
                </a:lnTo>
                <a:lnTo>
                  <a:pt x="413" y="778"/>
                </a:lnTo>
                <a:lnTo>
                  <a:pt x="432" y="774"/>
                </a:lnTo>
                <a:lnTo>
                  <a:pt x="454" y="772"/>
                </a:lnTo>
                <a:lnTo>
                  <a:pt x="475" y="775"/>
                </a:lnTo>
                <a:lnTo>
                  <a:pt x="495" y="781"/>
                </a:lnTo>
                <a:lnTo>
                  <a:pt x="514" y="793"/>
                </a:lnTo>
                <a:lnTo>
                  <a:pt x="526" y="804"/>
                </a:lnTo>
                <a:lnTo>
                  <a:pt x="532" y="823"/>
                </a:lnTo>
                <a:lnTo>
                  <a:pt x="529" y="844"/>
                </a:lnTo>
                <a:lnTo>
                  <a:pt x="523" y="868"/>
                </a:lnTo>
                <a:lnTo>
                  <a:pt x="514" y="893"/>
                </a:lnTo>
                <a:lnTo>
                  <a:pt x="506" y="914"/>
                </a:lnTo>
                <a:lnTo>
                  <a:pt x="508" y="935"/>
                </a:lnTo>
                <a:lnTo>
                  <a:pt x="517" y="955"/>
                </a:lnTo>
                <a:lnTo>
                  <a:pt x="532" y="972"/>
                </a:lnTo>
                <a:lnTo>
                  <a:pt x="547" y="982"/>
                </a:lnTo>
                <a:lnTo>
                  <a:pt x="568" y="988"/>
                </a:lnTo>
                <a:lnTo>
                  <a:pt x="590" y="994"/>
                </a:lnTo>
                <a:lnTo>
                  <a:pt x="621" y="999"/>
                </a:lnTo>
                <a:lnTo>
                  <a:pt x="648" y="1002"/>
                </a:lnTo>
                <a:lnTo>
                  <a:pt x="681" y="1003"/>
                </a:lnTo>
                <a:lnTo>
                  <a:pt x="711" y="1000"/>
                </a:lnTo>
                <a:lnTo>
                  <a:pt x="737" y="996"/>
                </a:lnTo>
                <a:lnTo>
                  <a:pt x="766" y="988"/>
                </a:lnTo>
                <a:lnTo>
                  <a:pt x="791" y="979"/>
                </a:lnTo>
                <a:lnTo>
                  <a:pt x="810" y="969"/>
                </a:lnTo>
                <a:lnTo>
                  <a:pt x="830" y="957"/>
                </a:lnTo>
                <a:lnTo>
                  <a:pt x="845" y="944"/>
                </a:lnTo>
                <a:lnTo>
                  <a:pt x="858" y="927"/>
                </a:lnTo>
                <a:lnTo>
                  <a:pt x="866" y="906"/>
                </a:lnTo>
                <a:lnTo>
                  <a:pt x="867" y="874"/>
                </a:lnTo>
                <a:lnTo>
                  <a:pt x="867" y="848"/>
                </a:lnTo>
                <a:lnTo>
                  <a:pt x="871" y="826"/>
                </a:lnTo>
                <a:lnTo>
                  <a:pt x="880" y="810"/>
                </a:lnTo>
                <a:lnTo>
                  <a:pt x="894" y="795"/>
                </a:lnTo>
                <a:lnTo>
                  <a:pt x="909" y="781"/>
                </a:lnTo>
                <a:lnTo>
                  <a:pt x="928" y="769"/>
                </a:lnTo>
                <a:lnTo>
                  <a:pt x="947" y="760"/>
                </a:lnTo>
                <a:lnTo>
                  <a:pt x="974" y="753"/>
                </a:lnTo>
                <a:lnTo>
                  <a:pt x="1000" y="750"/>
                </a:lnTo>
                <a:lnTo>
                  <a:pt x="1026" y="747"/>
                </a:lnTo>
                <a:lnTo>
                  <a:pt x="1055" y="746"/>
                </a:lnTo>
                <a:lnTo>
                  <a:pt x="1084" y="744"/>
                </a:lnTo>
                <a:lnTo>
                  <a:pt x="1117" y="746"/>
                </a:lnTo>
                <a:lnTo>
                  <a:pt x="1143" y="747"/>
                </a:lnTo>
                <a:lnTo>
                  <a:pt x="1165" y="750"/>
                </a:lnTo>
                <a:lnTo>
                  <a:pt x="1189" y="753"/>
                </a:lnTo>
                <a:lnTo>
                  <a:pt x="1211" y="756"/>
                </a:lnTo>
                <a:lnTo>
                  <a:pt x="1235" y="757"/>
                </a:lnTo>
                <a:lnTo>
                  <a:pt x="1417" y="762"/>
                </a:lnTo>
                <a:lnTo>
                  <a:pt x="1235" y="59"/>
                </a:lnTo>
                <a:lnTo>
                  <a:pt x="1210" y="46"/>
                </a:lnTo>
                <a:lnTo>
                  <a:pt x="1192" y="35"/>
                </a:lnTo>
                <a:lnTo>
                  <a:pt x="1171" y="27"/>
                </a:lnTo>
                <a:lnTo>
                  <a:pt x="1146" y="18"/>
                </a:lnTo>
                <a:lnTo>
                  <a:pt x="1119" y="12"/>
                </a:lnTo>
                <a:lnTo>
                  <a:pt x="1090" y="7"/>
                </a:lnTo>
                <a:lnTo>
                  <a:pt x="1056" y="3"/>
                </a:lnTo>
                <a:lnTo>
                  <a:pt x="1025" y="1"/>
                </a:lnTo>
                <a:lnTo>
                  <a:pt x="994" y="0"/>
                </a:lnTo>
                <a:lnTo>
                  <a:pt x="958" y="0"/>
                </a:lnTo>
                <a:lnTo>
                  <a:pt x="916" y="0"/>
                </a:lnTo>
                <a:lnTo>
                  <a:pt x="883" y="3"/>
                </a:lnTo>
                <a:lnTo>
                  <a:pt x="851" y="6"/>
                </a:lnTo>
                <a:lnTo>
                  <a:pt x="822" y="9"/>
                </a:lnTo>
                <a:lnTo>
                  <a:pt x="795" y="15"/>
                </a:lnTo>
                <a:lnTo>
                  <a:pt x="775" y="21"/>
                </a:lnTo>
                <a:lnTo>
                  <a:pt x="757" y="28"/>
                </a:lnTo>
                <a:lnTo>
                  <a:pt x="742" y="37"/>
                </a:lnTo>
                <a:lnTo>
                  <a:pt x="731" y="46"/>
                </a:lnTo>
                <a:lnTo>
                  <a:pt x="725" y="59"/>
                </a:lnTo>
                <a:lnTo>
                  <a:pt x="725" y="73"/>
                </a:lnTo>
                <a:lnTo>
                  <a:pt x="733" y="86"/>
                </a:lnTo>
                <a:lnTo>
                  <a:pt x="742" y="98"/>
                </a:lnTo>
                <a:lnTo>
                  <a:pt x="748" y="110"/>
                </a:lnTo>
                <a:lnTo>
                  <a:pt x="748" y="128"/>
                </a:lnTo>
                <a:lnTo>
                  <a:pt x="739" y="143"/>
                </a:lnTo>
                <a:lnTo>
                  <a:pt x="727" y="158"/>
                </a:lnTo>
                <a:lnTo>
                  <a:pt x="709" y="172"/>
                </a:lnTo>
                <a:lnTo>
                  <a:pt x="691" y="186"/>
                </a:lnTo>
                <a:lnTo>
                  <a:pt x="673" y="195"/>
                </a:lnTo>
                <a:lnTo>
                  <a:pt x="655" y="202"/>
                </a:lnTo>
                <a:lnTo>
                  <a:pt x="636" y="211"/>
                </a:lnTo>
                <a:lnTo>
                  <a:pt x="615" y="217"/>
                </a:lnTo>
                <a:lnTo>
                  <a:pt x="594" y="222"/>
                </a:lnTo>
                <a:lnTo>
                  <a:pt x="574" y="225"/>
                </a:lnTo>
                <a:lnTo>
                  <a:pt x="556" y="228"/>
                </a:lnTo>
                <a:lnTo>
                  <a:pt x="532" y="228"/>
                </a:lnTo>
                <a:lnTo>
                  <a:pt x="511" y="225"/>
                </a:lnTo>
                <a:lnTo>
                  <a:pt x="492" y="222"/>
                </a:lnTo>
                <a:lnTo>
                  <a:pt x="474" y="216"/>
                </a:lnTo>
                <a:lnTo>
                  <a:pt x="454" y="208"/>
                </a:lnTo>
                <a:lnTo>
                  <a:pt x="438" y="199"/>
                </a:lnTo>
                <a:lnTo>
                  <a:pt x="428" y="189"/>
                </a:lnTo>
                <a:lnTo>
                  <a:pt x="423" y="178"/>
                </a:lnTo>
                <a:lnTo>
                  <a:pt x="422" y="168"/>
                </a:lnTo>
                <a:lnTo>
                  <a:pt x="423" y="153"/>
                </a:lnTo>
                <a:lnTo>
                  <a:pt x="428" y="138"/>
                </a:lnTo>
                <a:lnTo>
                  <a:pt x="438" y="120"/>
                </a:lnTo>
                <a:lnTo>
                  <a:pt x="451" y="104"/>
                </a:lnTo>
                <a:lnTo>
                  <a:pt x="462" y="91"/>
                </a:lnTo>
                <a:lnTo>
                  <a:pt x="469" y="80"/>
                </a:lnTo>
                <a:lnTo>
                  <a:pt x="475" y="64"/>
                </a:lnTo>
                <a:lnTo>
                  <a:pt x="480" y="47"/>
                </a:lnTo>
                <a:lnTo>
                  <a:pt x="475" y="34"/>
                </a:lnTo>
                <a:lnTo>
                  <a:pt x="466" y="22"/>
                </a:lnTo>
                <a:lnTo>
                  <a:pt x="450" y="12"/>
                </a:lnTo>
                <a:lnTo>
                  <a:pt x="432" y="7"/>
                </a:lnTo>
                <a:lnTo>
                  <a:pt x="414" y="3"/>
                </a:lnTo>
                <a:lnTo>
                  <a:pt x="389" y="0"/>
                </a:lnTo>
                <a:lnTo>
                  <a:pt x="338" y="0"/>
                </a:lnTo>
                <a:lnTo>
                  <a:pt x="301" y="3"/>
                </a:lnTo>
                <a:lnTo>
                  <a:pt x="267" y="7"/>
                </a:lnTo>
                <a:lnTo>
                  <a:pt x="222" y="13"/>
                </a:lnTo>
                <a:lnTo>
                  <a:pt x="182" y="21"/>
                </a:lnTo>
                <a:lnTo>
                  <a:pt x="137" y="28"/>
                </a:lnTo>
                <a:lnTo>
                  <a:pt x="107" y="34"/>
                </a:lnTo>
                <a:lnTo>
                  <a:pt x="82" y="40"/>
                </a:lnTo>
                <a:lnTo>
                  <a:pt x="69" y="46"/>
                </a:lnTo>
                <a:lnTo>
                  <a:pt x="73" y="59"/>
                </a:lnTo>
                <a:lnTo>
                  <a:pt x="79" y="82"/>
                </a:lnTo>
                <a:lnTo>
                  <a:pt x="82" y="102"/>
                </a:lnTo>
                <a:lnTo>
                  <a:pt x="83" y="119"/>
                </a:lnTo>
                <a:lnTo>
                  <a:pt x="80" y="138"/>
                </a:lnTo>
                <a:lnTo>
                  <a:pt x="76" y="155"/>
                </a:lnTo>
                <a:lnTo>
                  <a:pt x="70" y="172"/>
                </a:lnTo>
                <a:lnTo>
                  <a:pt x="64" y="187"/>
                </a:lnTo>
                <a:lnTo>
                  <a:pt x="57" y="210"/>
                </a:lnTo>
                <a:lnTo>
                  <a:pt x="48" y="232"/>
                </a:lnTo>
                <a:lnTo>
                  <a:pt x="39" y="254"/>
                </a:lnTo>
                <a:lnTo>
                  <a:pt x="27" y="277"/>
                </a:lnTo>
                <a:lnTo>
                  <a:pt x="19" y="297"/>
                </a:lnTo>
                <a:lnTo>
                  <a:pt x="13" y="315"/>
                </a:lnTo>
                <a:lnTo>
                  <a:pt x="7" y="335"/>
                </a:lnTo>
                <a:lnTo>
                  <a:pt x="2" y="360"/>
                </a:lnTo>
                <a:lnTo>
                  <a:pt x="0" y="382"/>
                </a:lnTo>
                <a:lnTo>
                  <a:pt x="3" y="402"/>
                </a:lnTo>
                <a:lnTo>
                  <a:pt x="9" y="421"/>
                </a:lnTo>
                <a:lnTo>
                  <a:pt x="19" y="434"/>
                </a:lnTo>
                <a:lnTo>
                  <a:pt x="33" y="446"/>
                </a:lnTo>
                <a:lnTo>
                  <a:pt x="51" y="452"/>
                </a:lnTo>
                <a:lnTo>
                  <a:pt x="70" y="452"/>
                </a:lnTo>
                <a:lnTo>
                  <a:pt x="95" y="448"/>
                </a:lnTo>
                <a:lnTo>
                  <a:pt x="118" y="437"/>
                </a:lnTo>
                <a:lnTo>
                  <a:pt x="137" y="426"/>
                </a:lnTo>
                <a:lnTo>
                  <a:pt x="152" y="406"/>
                </a:lnTo>
                <a:lnTo>
                  <a:pt x="162" y="384"/>
                </a:lnTo>
                <a:lnTo>
                  <a:pt x="165" y="361"/>
                </a:lnTo>
                <a:lnTo>
                  <a:pt x="173" y="344"/>
                </a:lnTo>
                <a:lnTo>
                  <a:pt x="185" y="327"/>
                </a:lnTo>
                <a:lnTo>
                  <a:pt x="200" y="314"/>
                </a:lnTo>
                <a:lnTo>
                  <a:pt x="218" y="303"/>
                </a:lnTo>
                <a:lnTo>
                  <a:pt x="237" y="299"/>
                </a:lnTo>
                <a:lnTo>
                  <a:pt x="253" y="297"/>
                </a:lnTo>
                <a:lnTo>
                  <a:pt x="273" y="297"/>
                </a:lnTo>
                <a:lnTo>
                  <a:pt x="295" y="300"/>
                </a:lnTo>
                <a:lnTo>
                  <a:pt x="313" y="306"/>
                </a:lnTo>
                <a:lnTo>
                  <a:pt x="329" y="315"/>
                </a:lnTo>
                <a:lnTo>
                  <a:pt x="346" y="330"/>
                </a:lnTo>
                <a:lnTo>
                  <a:pt x="358" y="345"/>
                </a:lnTo>
                <a:lnTo>
                  <a:pt x="368" y="367"/>
                </a:lnTo>
                <a:lnTo>
                  <a:pt x="371" y="388"/>
                </a:lnTo>
                <a:lnTo>
                  <a:pt x="369" y="408"/>
                </a:lnTo>
                <a:lnTo>
                  <a:pt x="363" y="430"/>
                </a:lnTo>
                <a:lnTo>
                  <a:pt x="355" y="452"/>
                </a:lnTo>
                <a:lnTo>
                  <a:pt x="343" y="472"/>
                </a:lnTo>
                <a:lnTo>
                  <a:pt x="326" y="493"/>
                </a:lnTo>
                <a:lnTo>
                  <a:pt x="311" y="509"/>
                </a:lnTo>
                <a:lnTo>
                  <a:pt x="292" y="527"/>
                </a:lnTo>
                <a:lnTo>
                  <a:pt x="276" y="540"/>
                </a:lnTo>
                <a:lnTo>
                  <a:pt x="258" y="552"/>
                </a:lnTo>
                <a:lnTo>
                  <a:pt x="241" y="558"/>
                </a:lnTo>
                <a:lnTo>
                  <a:pt x="218" y="564"/>
                </a:lnTo>
                <a:lnTo>
                  <a:pt x="200" y="567"/>
                </a:lnTo>
                <a:lnTo>
                  <a:pt x="179" y="571"/>
                </a:lnTo>
                <a:lnTo>
                  <a:pt x="161" y="577"/>
                </a:lnTo>
                <a:lnTo>
                  <a:pt x="139" y="588"/>
                </a:lnTo>
                <a:lnTo>
                  <a:pt x="119" y="600"/>
                </a:lnTo>
                <a:lnTo>
                  <a:pt x="104" y="613"/>
                </a:lnTo>
                <a:lnTo>
                  <a:pt x="88" y="629"/>
                </a:lnTo>
                <a:lnTo>
                  <a:pt x="76" y="644"/>
                </a:lnTo>
                <a:lnTo>
                  <a:pt x="63" y="665"/>
                </a:lnTo>
                <a:lnTo>
                  <a:pt x="55" y="683"/>
                </a:lnTo>
                <a:lnTo>
                  <a:pt x="48" y="704"/>
                </a:lnTo>
                <a:lnTo>
                  <a:pt x="45" y="725"/>
                </a:lnTo>
                <a:lnTo>
                  <a:pt x="45" y="743"/>
                </a:lnTo>
                <a:lnTo>
                  <a:pt x="48" y="765"/>
                </a:lnTo>
                <a:lnTo>
                  <a:pt x="52" y="792"/>
                </a:lnTo>
                <a:lnTo>
                  <a:pt x="57" y="817"/>
                </a:lnTo>
                <a:close/>
              </a:path>
            </a:pathLst>
          </a:custGeom>
          <a:solidFill>
            <a:srgbClr val="00FFFF">
              <a:alpha val="41176"/>
            </a:srgbClr>
          </a:solidFill>
          <a:ln w="6350">
            <a:solidFill>
              <a:srgbClr val="000000"/>
            </a:solidFill>
            <a:prstDash val="solid"/>
            <a:round/>
            <a:headEnd/>
            <a:tailEnd/>
          </a:ln>
        </p:spPr>
        <p:txBody>
          <a:bodyPr/>
          <a:lstStyle/>
          <a:p>
            <a:endParaRPr lang="en-US"/>
          </a:p>
        </p:txBody>
      </p:sp>
      <p:sp>
        <p:nvSpPr>
          <p:cNvPr id="47110" name="Freeform 16"/>
          <p:cNvSpPr>
            <a:spLocks/>
          </p:cNvSpPr>
          <p:nvPr/>
        </p:nvSpPr>
        <p:spPr bwMode="auto">
          <a:xfrm>
            <a:off x="3049588" y="2413000"/>
            <a:ext cx="3384550" cy="2260600"/>
          </a:xfrm>
          <a:custGeom>
            <a:avLst/>
            <a:gdLst>
              <a:gd name="T0" fmla="*/ 2147483647 w 1692"/>
              <a:gd name="T1" fmla="*/ 1317201594 h 1068"/>
              <a:gd name="T2" fmla="*/ 2147483647 w 1692"/>
              <a:gd name="T3" fmla="*/ 1877235354 h 1068"/>
              <a:gd name="T4" fmla="*/ 2147483647 w 1692"/>
              <a:gd name="T5" fmla="*/ 2147483647 h 1068"/>
              <a:gd name="T6" fmla="*/ 2147483647 w 1692"/>
              <a:gd name="T7" fmla="*/ 2147483647 h 1068"/>
              <a:gd name="T8" fmla="*/ 2147483647 w 1692"/>
              <a:gd name="T9" fmla="*/ 2147483647 h 1068"/>
              <a:gd name="T10" fmla="*/ 2147483647 w 1692"/>
              <a:gd name="T11" fmla="*/ 2069887916 h 1068"/>
              <a:gd name="T12" fmla="*/ 2147483647 w 1692"/>
              <a:gd name="T13" fmla="*/ 2056447089 h 1068"/>
              <a:gd name="T14" fmla="*/ 2147483647 w 1692"/>
              <a:gd name="T15" fmla="*/ 2147483647 h 1068"/>
              <a:gd name="T16" fmla="*/ 2147483647 w 1692"/>
              <a:gd name="T17" fmla="*/ 2147483647 h 1068"/>
              <a:gd name="T18" fmla="*/ 2147483647 w 1692"/>
              <a:gd name="T19" fmla="*/ 2147483647 h 1068"/>
              <a:gd name="T20" fmla="*/ 2147483647 w 1692"/>
              <a:gd name="T21" fmla="*/ 2147483647 h 1068"/>
              <a:gd name="T22" fmla="*/ 2147483647 w 1692"/>
              <a:gd name="T23" fmla="*/ 2147483647 h 1068"/>
              <a:gd name="T24" fmla="*/ 2147483647 w 1692"/>
              <a:gd name="T25" fmla="*/ 2147483647 h 1068"/>
              <a:gd name="T26" fmla="*/ 2147483647 w 1692"/>
              <a:gd name="T27" fmla="*/ 2147483647 h 1068"/>
              <a:gd name="T28" fmla="*/ 2147483647 w 1692"/>
              <a:gd name="T29" fmla="*/ 2147483647 h 1068"/>
              <a:gd name="T30" fmla="*/ 2147483647 w 1692"/>
              <a:gd name="T31" fmla="*/ 2147483647 h 1068"/>
              <a:gd name="T32" fmla="*/ 2147483647 w 1692"/>
              <a:gd name="T33" fmla="*/ 2147483647 h 1068"/>
              <a:gd name="T34" fmla="*/ 2147483647 w 1692"/>
              <a:gd name="T35" fmla="*/ 2147483647 h 1068"/>
              <a:gd name="T36" fmla="*/ 2147483647 w 1692"/>
              <a:gd name="T37" fmla="*/ 2147483647 h 1068"/>
              <a:gd name="T38" fmla="*/ 2147483647 w 1692"/>
              <a:gd name="T39" fmla="*/ 2147483647 h 1068"/>
              <a:gd name="T40" fmla="*/ 2147483647 w 1692"/>
              <a:gd name="T41" fmla="*/ 2147483647 h 1068"/>
              <a:gd name="T42" fmla="*/ 2147483647 w 1692"/>
              <a:gd name="T43" fmla="*/ 2147483647 h 1068"/>
              <a:gd name="T44" fmla="*/ 2147483647 w 1692"/>
              <a:gd name="T45" fmla="*/ 2147483647 h 1068"/>
              <a:gd name="T46" fmla="*/ 2147483647 w 1692"/>
              <a:gd name="T47" fmla="*/ 2147483647 h 1068"/>
              <a:gd name="T48" fmla="*/ 2147483647 w 1692"/>
              <a:gd name="T49" fmla="*/ 2147483647 h 1068"/>
              <a:gd name="T50" fmla="*/ 2120689007 w 1692"/>
              <a:gd name="T51" fmla="*/ 2147483647 h 1068"/>
              <a:gd name="T52" fmla="*/ 1464476059 w 1692"/>
              <a:gd name="T53" fmla="*/ 2147483647 h 1068"/>
              <a:gd name="T54" fmla="*/ 816264660 w 1692"/>
              <a:gd name="T55" fmla="*/ 2147483647 h 1068"/>
              <a:gd name="T56" fmla="*/ 1132368187 w 1692"/>
              <a:gd name="T57" fmla="*/ 2147483647 h 1068"/>
              <a:gd name="T58" fmla="*/ 1376447780 w 1692"/>
              <a:gd name="T59" fmla="*/ 2147483647 h 1068"/>
              <a:gd name="T60" fmla="*/ 1268412255 w 1692"/>
              <a:gd name="T61" fmla="*/ 2147483647 h 1068"/>
              <a:gd name="T62" fmla="*/ 960312027 w 1692"/>
              <a:gd name="T63" fmla="*/ 2147483647 h 1068"/>
              <a:gd name="T64" fmla="*/ 700227837 w 1692"/>
              <a:gd name="T65" fmla="*/ 2147483647 h 1068"/>
              <a:gd name="T66" fmla="*/ 320104051 w 1692"/>
              <a:gd name="T67" fmla="*/ 2147483647 h 1068"/>
              <a:gd name="T68" fmla="*/ 24007902 w 1692"/>
              <a:gd name="T69" fmla="*/ 2147483647 h 1068"/>
              <a:gd name="T70" fmla="*/ 96031609 w 1692"/>
              <a:gd name="T71" fmla="*/ 2147483647 h 1068"/>
              <a:gd name="T72" fmla="*/ 500163259 w 1692"/>
              <a:gd name="T73" fmla="*/ 2147483647 h 1068"/>
              <a:gd name="T74" fmla="*/ 760247573 w 1692"/>
              <a:gd name="T75" fmla="*/ 2034044299 h 1068"/>
              <a:gd name="T76" fmla="*/ 600195610 w 1692"/>
              <a:gd name="T77" fmla="*/ 1456090847 h 1068"/>
              <a:gd name="T78" fmla="*/ 540175874 w 1692"/>
              <a:gd name="T79" fmla="*/ 896054705 h 1068"/>
              <a:gd name="T80" fmla="*/ 1060344503 w 1692"/>
              <a:gd name="T81" fmla="*/ 967739822 h 1068"/>
              <a:gd name="T82" fmla="*/ 1868607615 w 1692"/>
              <a:gd name="T83" fmla="*/ 1003581322 h 1068"/>
              <a:gd name="T84" fmla="*/ 2147483647 w 1692"/>
              <a:gd name="T85" fmla="*/ 855732223 h 1068"/>
              <a:gd name="T86" fmla="*/ 2147483647 w 1692"/>
              <a:gd name="T87" fmla="*/ 488350892 h 1068"/>
              <a:gd name="T88" fmla="*/ 2147483647 w 1692"/>
              <a:gd name="T89" fmla="*/ 129927324 h 1068"/>
              <a:gd name="T90" fmla="*/ 2147483647 w 1692"/>
              <a:gd name="T91" fmla="*/ 0 h 1068"/>
              <a:gd name="T92" fmla="*/ 2147483647 w 1692"/>
              <a:gd name="T93" fmla="*/ 116486496 h 1068"/>
              <a:gd name="T94" fmla="*/ 2147483647 w 1692"/>
              <a:gd name="T95" fmla="*/ 448028411 h 1068"/>
              <a:gd name="T96" fmla="*/ 2147483647 w 1692"/>
              <a:gd name="T97" fmla="*/ 882613878 h 1068"/>
              <a:gd name="T98" fmla="*/ 2147483647 w 1692"/>
              <a:gd name="T99" fmla="*/ 1115589186 h 1068"/>
              <a:gd name="T100" fmla="*/ 2147483647 w 1692"/>
              <a:gd name="T101" fmla="*/ 1111108205 h 1068"/>
              <a:gd name="T102" fmla="*/ 2147483647 w 1692"/>
              <a:gd name="T103" fmla="*/ 940858168 h 10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2"/>
              <a:gd name="T157" fmla="*/ 0 h 1068"/>
              <a:gd name="T158" fmla="*/ 1692 w 1692"/>
              <a:gd name="T159" fmla="*/ 1068 h 10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2" h="1068">
                <a:moveTo>
                  <a:pt x="1391" y="212"/>
                </a:moveTo>
                <a:lnTo>
                  <a:pt x="1397" y="239"/>
                </a:lnTo>
                <a:lnTo>
                  <a:pt x="1401" y="259"/>
                </a:lnTo>
                <a:lnTo>
                  <a:pt x="1403" y="276"/>
                </a:lnTo>
                <a:lnTo>
                  <a:pt x="1398" y="294"/>
                </a:lnTo>
                <a:lnTo>
                  <a:pt x="1391" y="319"/>
                </a:lnTo>
                <a:lnTo>
                  <a:pt x="1382" y="344"/>
                </a:lnTo>
                <a:lnTo>
                  <a:pt x="1373" y="368"/>
                </a:lnTo>
                <a:lnTo>
                  <a:pt x="1364" y="390"/>
                </a:lnTo>
                <a:lnTo>
                  <a:pt x="1352" y="419"/>
                </a:lnTo>
                <a:lnTo>
                  <a:pt x="1342" y="441"/>
                </a:lnTo>
                <a:lnTo>
                  <a:pt x="1334" y="460"/>
                </a:lnTo>
                <a:lnTo>
                  <a:pt x="1327" y="487"/>
                </a:lnTo>
                <a:lnTo>
                  <a:pt x="1320" y="510"/>
                </a:lnTo>
                <a:lnTo>
                  <a:pt x="1318" y="532"/>
                </a:lnTo>
                <a:lnTo>
                  <a:pt x="1323" y="556"/>
                </a:lnTo>
                <a:lnTo>
                  <a:pt x="1330" y="577"/>
                </a:lnTo>
                <a:lnTo>
                  <a:pt x="1345" y="594"/>
                </a:lnTo>
                <a:lnTo>
                  <a:pt x="1360" y="605"/>
                </a:lnTo>
                <a:lnTo>
                  <a:pt x="1382" y="606"/>
                </a:lnTo>
                <a:lnTo>
                  <a:pt x="1407" y="605"/>
                </a:lnTo>
                <a:lnTo>
                  <a:pt x="1425" y="597"/>
                </a:lnTo>
                <a:lnTo>
                  <a:pt x="1446" y="588"/>
                </a:lnTo>
                <a:lnTo>
                  <a:pt x="1463" y="575"/>
                </a:lnTo>
                <a:lnTo>
                  <a:pt x="1476" y="557"/>
                </a:lnTo>
                <a:lnTo>
                  <a:pt x="1483" y="536"/>
                </a:lnTo>
                <a:lnTo>
                  <a:pt x="1486" y="514"/>
                </a:lnTo>
                <a:lnTo>
                  <a:pt x="1497" y="493"/>
                </a:lnTo>
                <a:lnTo>
                  <a:pt x="1510" y="475"/>
                </a:lnTo>
                <a:lnTo>
                  <a:pt x="1530" y="462"/>
                </a:lnTo>
                <a:lnTo>
                  <a:pt x="1549" y="454"/>
                </a:lnTo>
                <a:lnTo>
                  <a:pt x="1570" y="451"/>
                </a:lnTo>
                <a:lnTo>
                  <a:pt x="1586" y="450"/>
                </a:lnTo>
                <a:lnTo>
                  <a:pt x="1607" y="453"/>
                </a:lnTo>
                <a:lnTo>
                  <a:pt x="1628" y="459"/>
                </a:lnTo>
                <a:lnTo>
                  <a:pt x="1647" y="466"/>
                </a:lnTo>
                <a:lnTo>
                  <a:pt x="1661" y="481"/>
                </a:lnTo>
                <a:lnTo>
                  <a:pt x="1673" y="496"/>
                </a:lnTo>
                <a:lnTo>
                  <a:pt x="1684" y="510"/>
                </a:lnTo>
                <a:lnTo>
                  <a:pt x="1690" y="529"/>
                </a:lnTo>
                <a:lnTo>
                  <a:pt x="1692" y="547"/>
                </a:lnTo>
                <a:lnTo>
                  <a:pt x="1689" y="566"/>
                </a:lnTo>
                <a:lnTo>
                  <a:pt x="1683" y="582"/>
                </a:lnTo>
                <a:lnTo>
                  <a:pt x="1679" y="596"/>
                </a:lnTo>
                <a:lnTo>
                  <a:pt x="1671" y="614"/>
                </a:lnTo>
                <a:lnTo>
                  <a:pt x="1655" y="636"/>
                </a:lnTo>
                <a:lnTo>
                  <a:pt x="1640" y="654"/>
                </a:lnTo>
                <a:lnTo>
                  <a:pt x="1622" y="672"/>
                </a:lnTo>
                <a:lnTo>
                  <a:pt x="1603" y="688"/>
                </a:lnTo>
                <a:lnTo>
                  <a:pt x="1582" y="703"/>
                </a:lnTo>
                <a:lnTo>
                  <a:pt x="1564" y="711"/>
                </a:lnTo>
                <a:lnTo>
                  <a:pt x="1544" y="715"/>
                </a:lnTo>
                <a:lnTo>
                  <a:pt x="1519" y="719"/>
                </a:lnTo>
                <a:lnTo>
                  <a:pt x="1501" y="724"/>
                </a:lnTo>
                <a:lnTo>
                  <a:pt x="1479" y="731"/>
                </a:lnTo>
                <a:lnTo>
                  <a:pt x="1460" y="740"/>
                </a:lnTo>
                <a:lnTo>
                  <a:pt x="1442" y="751"/>
                </a:lnTo>
                <a:lnTo>
                  <a:pt x="1428" y="764"/>
                </a:lnTo>
                <a:lnTo>
                  <a:pt x="1413" y="776"/>
                </a:lnTo>
                <a:lnTo>
                  <a:pt x="1400" y="791"/>
                </a:lnTo>
                <a:lnTo>
                  <a:pt x="1387" y="810"/>
                </a:lnTo>
                <a:lnTo>
                  <a:pt x="1376" y="831"/>
                </a:lnTo>
                <a:lnTo>
                  <a:pt x="1369" y="853"/>
                </a:lnTo>
                <a:lnTo>
                  <a:pt x="1364" y="877"/>
                </a:lnTo>
                <a:lnTo>
                  <a:pt x="1364" y="898"/>
                </a:lnTo>
                <a:lnTo>
                  <a:pt x="1369" y="922"/>
                </a:lnTo>
                <a:lnTo>
                  <a:pt x="1373" y="943"/>
                </a:lnTo>
                <a:lnTo>
                  <a:pt x="1376" y="965"/>
                </a:lnTo>
                <a:lnTo>
                  <a:pt x="1366" y="961"/>
                </a:lnTo>
                <a:lnTo>
                  <a:pt x="1349" y="953"/>
                </a:lnTo>
                <a:lnTo>
                  <a:pt x="1333" y="947"/>
                </a:lnTo>
                <a:lnTo>
                  <a:pt x="1315" y="944"/>
                </a:lnTo>
                <a:lnTo>
                  <a:pt x="1296" y="941"/>
                </a:lnTo>
                <a:lnTo>
                  <a:pt x="1273" y="943"/>
                </a:lnTo>
                <a:lnTo>
                  <a:pt x="1248" y="947"/>
                </a:lnTo>
                <a:lnTo>
                  <a:pt x="1226" y="952"/>
                </a:lnTo>
                <a:lnTo>
                  <a:pt x="1196" y="959"/>
                </a:lnTo>
                <a:lnTo>
                  <a:pt x="1166" y="968"/>
                </a:lnTo>
                <a:lnTo>
                  <a:pt x="1138" y="977"/>
                </a:lnTo>
                <a:lnTo>
                  <a:pt x="1109" y="987"/>
                </a:lnTo>
                <a:lnTo>
                  <a:pt x="1086" y="998"/>
                </a:lnTo>
                <a:lnTo>
                  <a:pt x="1060" y="1010"/>
                </a:lnTo>
                <a:lnTo>
                  <a:pt x="1032" y="1020"/>
                </a:lnTo>
                <a:lnTo>
                  <a:pt x="1005" y="1029"/>
                </a:lnTo>
                <a:lnTo>
                  <a:pt x="971" y="1041"/>
                </a:lnTo>
                <a:lnTo>
                  <a:pt x="937" y="1053"/>
                </a:lnTo>
                <a:lnTo>
                  <a:pt x="911" y="1060"/>
                </a:lnTo>
                <a:lnTo>
                  <a:pt x="879" y="1065"/>
                </a:lnTo>
                <a:lnTo>
                  <a:pt x="850" y="1068"/>
                </a:lnTo>
                <a:lnTo>
                  <a:pt x="816" y="1065"/>
                </a:lnTo>
                <a:lnTo>
                  <a:pt x="791" y="1060"/>
                </a:lnTo>
                <a:lnTo>
                  <a:pt x="767" y="1053"/>
                </a:lnTo>
                <a:lnTo>
                  <a:pt x="750" y="1043"/>
                </a:lnTo>
                <a:lnTo>
                  <a:pt x="739" y="1028"/>
                </a:lnTo>
                <a:lnTo>
                  <a:pt x="731" y="1007"/>
                </a:lnTo>
                <a:lnTo>
                  <a:pt x="731" y="989"/>
                </a:lnTo>
                <a:lnTo>
                  <a:pt x="737" y="973"/>
                </a:lnTo>
                <a:lnTo>
                  <a:pt x="746" y="956"/>
                </a:lnTo>
                <a:lnTo>
                  <a:pt x="759" y="940"/>
                </a:lnTo>
                <a:lnTo>
                  <a:pt x="777" y="923"/>
                </a:lnTo>
                <a:lnTo>
                  <a:pt x="800" y="907"/>
                </a:lnTo>
                <a:lnTo>
                  <a:pt x="823" y="897"/>
                </a:lnTo>
                <a:lnTo>
                  <a:pt x="852" y="888"/>
                </a:lnTo>
                <a:lnTo>
                  <a:pt x="874" y="882"/>
                </a:lnTo>
                <a:lnTo>
                  <a:pt x="896" y="874"/>
                </a:lnTo>
                <a:lnTo>
                  <a:pt x="922" y="865"/>
                </a:lnTo>
                <a:lnTo>
                  <a:pt x="946" y="853"/>
                </a:lnTo>
                <a:lnTo>
                  <a:pt x="965" y="843"/>
                </a:lnTo>
                <a:lnTo>
                  <a:pt x="978" y="831"/>
                </a:lnTo>
                <a:lnTo>
                  <a:pt x="983" y="818"/>
                </a:lnTo>
                <a:lnTo>
                  <a:pt x="980" y="803"/>
                </a:lnTo>
                <a:lnTo>
                  <a:pt x="969" y="788"/>
                </a:lnTo>
                <a:lnTo>
                  <a:pt x="953" y="776"/>
                </a:lnTo>
                <a:lnTo>
                  <a:pt x="940" y="769"/>
                </a:lnTo>
                <a:lnTo>
                  <a:pt x="925" y="764"/>
                </a:lnTo>
                <a:lnTo>
                  <a:pt x="901" y="761"/>
                </a:lnTo>
                <a:lnTo>
                  <a:pt x="873" y="761"/>
                </a:lnTo>
                <a:lnTo>
                  <a:pt x="844" y="763"/>
                </a:lnTo>
                <a:lnTo>
                  <a:pt x="818" y="766"/>
                </a:lnTo>
                <a:lnTo>
                  <a:pt x="792" y="770"/>
                </a:lnTo>
                <a:lnTo>
                  <a:pt x="770" y="776"/>
                </a:lnTo>
                <a:lnTo>
                  <a:pt x="746" y="783"/>
                </a:lnTo>
                <a:lnTo>
                  <a:pt x="718" y="794"/>
                </a:lnTo>
                <a:lnTo>
                  <a:pt x="692" y="806"/>
                </a:lnTo>
                <a:lnTo>
                  <a:pt x="670" y="816"/>
                </a:lnTo>
                <a:lnTo>
                  <a:pt x="640" y="833"/>
                </a:lnTo>
                <a:lnTo>
                  <a:pt x="612" y="850"/>
                </a:lnTo>
                <a:lnTo>
                  <a:pt x="585" y="865"/>
                </a:lnTo>
                <a:lnTo>
                  <a:pt x="560" y="882"/>
                </a:lnTo>
                <a:lnTo>
                  <a:pt x="530" y="898"/>
                </a:lnTo>
                <a:lnTo>
                  <a:pt x="502" y="911"/>
                </a:lnTo>
                <a:lnTo>
                  <a:pt x="470" y="923"/>
                </a:lnTo>
                <a:lnTo>
                  <a:pt x="438" y="934"/>
                </a:lnTo>
                <a:lnTo>
                  <a:pt x="405" y="941"/>
                </a:lnTo>
                <a:lnTo>
                  <a:pt x="366" y="947"/>
                </a:lnTo>
                <a:lnTo>
                  <a:pt x="335" y="952"/>
                </a:lnTo>
                <a:lnTo>
                  <a:pt x="290" y="956"/>
                </a:lnTo>
                <a:lnTo>
                  <a:pt x="257" y="959"/>
                </a:lnTo>
                <a:lnTo>
                  <a:pt x="225" y="958"/>
                </a:lnTo>
                <a:lnTo>
                  <a:pt x="204" y="958"/>
                </a:lnTo>
                <a:lnTo>
                  <a:pt x="211" y="941"/>
                </a:lnTo>
                <a:lnTo>
                  <a:pt x="225" y="922"/>
                </a:lnTo>
                <a:lnTo>
                  <a:pt x="243" y="904"/>
                </a:lnTo>
                <a:lnTo>
                  <a:pt x="260" y="885"/>
                </a:lnTo>
                <a:lnTo>
                  <a:pt x="283" y="861"/>
                </a:lnTo>
                <a:lnTo>
                  <a:pt x="301" y="845"/>
                </a:lnTo>
                <a:lnTo>
                  <a:pt x="315" y="827"/>
                </a:lnTo>
                <a:lnTo>
                  <a:pt x="329" y="804"/>
                </a:lnTo>
                <a:lnTo>
                  <a:pt x="338" y="782"/>
                </a:lnTo>
                <a:lnTo>
                  <a:pt x="344" y="758"/>
                </a:lnTo>
                <a:lnTo>
                  <a:pt x="348" y="736"/>
                </a:lnTo>
                <a:lnTo>
                  <a:pt x="345" y="711"/>
                </a:lnTo>
                <a:lnTo>
                  <a:pt x="339" y="694"/>
                </a:lnTo>
                <a:lnTo>
                  <a:pt x="327" y="679"/>
                </a:lnTo>
                <a:lnTo>
                  <a:pt x="317" y="670"/>
                </a:lnTo>
                <a:lnTo>
                  <a:pt x="304" y="663"/>
                </a:lnTo>
                <a:lnTo>
                  <a:pt x="289" y="660"/>
                </a:lnTo>
                <a:lnTo>
                  <a:pt x="272" y="658"/>
                </a:lnTo>
                <a:lnTo>
                  <a:pt x="256" y="663"/>
                </a:lnTo>
                <a:lnTo>
                  <a:pt x="240" y="673"/>
                </a:lnTo>
                <a:lnTo>
                  <a:pt x="226" y="687"/>
                </a:lnTo>
                <a:lnTo>
                  <a:pt x="213" y="703"/>
                </a:lnTo>
                <a:lnTo>
                  <a:pt x="201" y="721"/>
                </a:lnTo>
                <a:lnTo>
                  <a:pt x="189" y="736"/>
                </a:lnTo>
                <a:lnTo>
                  <a:pt x="175" y="751"/>
                </a:lnTo>
                <a:lnTo>
                  <a:pt x="161" y="766"/>
                </a:lnTo>
                <a:lnTo>
                  <a:pt x="141" y="776"/>
                </a:lnTo>
                <a:lnTo>
                  <a:pt x="122" y="780"/>
                </a:lnTo>
                <a:lnTo>
                  <a:pt x="101" y="783"/>
                </a:lnTo>
                <a:lnTo>
                  <a:pt x="80" y="780"/>
                </a:lnTo>
                <a:lnTo>
                  <a:pt x="59" y="775"/>
                </a:lnTo>
                <a:lnTo>
                  <a:pt x="40" y="763"/>
                </a:lnTo>
                <a:lnTo>
                  <a:pt x="25" y="751"/>
                </a:lnTo>
                <a:lnTo>
                  <a:pt x="13" y="733"/>
                </a:lnTo>
                <a:lnTo>
                  <a:pt x="6" y="712"/>
                </a:lnTo>
                <a:lnTo>
                  <a:pt x="1" y="693"/>
                </a:lnTo>
                <a:lnTo>
                  <a:pt x="0" y="672"/>
                </a:lnTo>
                <a:lnTo>
                  <a:pt x="3" y="654"/>
                </a:lnTo>
                <a:lnTo>
                  <a:pt x="10" y="638"/>
                </a:lnTo>
                <a:lnTo>
                  <a:pt x="24" y="618"/>
                </a:lnTo>
                <a:lnTo>
                  <a:pt x="41" y="602"/>
                </a:lnTo>
                <a:lnTo>
                  <a:pt x="62" y="588"/>
                </a:lnTo>
                <a:lnTo>
                  <a:pt x="80" y="580"/>
                </a:lnTo>
                <a:lnTo>
                  <a:pt x="104" y="568"/>
                </a:lnTo>
                <a:lnTo>
                  <a:pt x="125" y="556"/>
                </a:lnTo>
                <a:lnTo>
                  <a:pt x="146" y="541"/>
                </a:lnTo>
                <a:lnTo>
                  <a:pt x="165" y="523"/>
                </a:lnTo>
                <a:lnTo>
                  <a:pt x="180" y="504"/>
                </a:lnTo>
                <a:lnTo>
                  <a:pt x="187" y="478"/>
                </a:lnTo>
                <a:lnTo>
                  <a:pt x="190" y="454"/>
                </a:lnTo>
                <a:lnTo>
                  <a:pt x="189" y="432"/>
                </a:lnTo>
                <a:lnTo>
                  <a:pt x="184" y="407"/>
                </a:lnTo>
                <a:lnTo>
                  <a:pt x="175" y="382"/>
                </a:lnTo>
                <a:lnTo>
                  <a:pt x="162" y="352"/>
                </a:lnTo>
                <a:lnTo>
                  <a:pt x="150" y="325"/>
                </a:lnTo>
                <a:lnTo>
                  <a:pt x="137" y="297"/>
                </a:lnTo>
                <a:lnTo>
                  <a:pt x="131" y="265"/>
                </a:lnTo>
                <a:lnTo>
                  <a:pt x="131" y="243"/>
                </a:lnTo>
                <a:lnTo>
                  <a:pt x="134" y="218"/>
                </a:lnTo>
                <a:lnTo>
                  <a:pt x="135" y="200"/>
                </a:lnTo>
                <a:lnTo>
                  <a:pt x="153" y="203"/>
                </a:lnTo>
                <a:lnTo>
                  <a:pt x="178" y="206"/>
                </a:lnTo>
                <a:lnTo>
                  <a:pt x="205" y="209"/>
                </a:lnTo>
                <a:lnTo>
                  <a:pt x="235" y="213"/>
                </a:lnTo>
                <a:lnTo>
                  <a:pt x="265" y="216"/>
                </a:lnTo>
                <a:lnTo>
                  <a:pt x="298" y="221"/>
                </a:lnTo>
                <a:lnTo>
                  <a:pt x="332" y="224"/>
                </a:lnTo>
                <a:lnTo>
                  <a:pt x="369" y="225"/>
                </a:lnTo>
                <a:lnTo>
                  <a:pt x="442" y="225"/>
                </a:lnTo>
                <a:lnTo>
                  <a:pt x="467" y="224"/>
                </a:lnTo>
                <a:lnTo>
                  <a:pt x="493" y="222"/>
                </a:lnTo>
                <a:lnTo>
                  <a:pt x="521" y="218"/>
                </a:lnTo>
                <a:lnTo>
                  <a:pt x="545" y="210"/>
                </a:lnTo>
                <a:lnTo>
                  <a:pt x="563" y="201"/>
                </a:lnTo>
                <a:lnTo>
                  <a:pt x="578" y="191"/>
                </a:lnTo>
                <a:lnTo>
                  <a:pt x="588" y="181"/>
                </a:lnTo>
                <a:lnTo>
                  <a:pt x="593" y="169"/>
                </a:lnTo>
                <a:lnTo>
                  <a:pt x="593" y="151"/>
                </a:lnTo>
                <a:lnTo>
                  <a:pt x="588" y="130"/>
                </a:lnTo>
                <a:lnTo>
                  <a:pt x="581" y="109"/>
                </a:lnTo>
                <a:lnTo>
                  <a:pt x="573" y="90"/>
                </a:lnTo>
                <a:lnTo>
                  <a:pt x="573" y="72"/>
                </a:lnTo>
                <a:lnTo>
                  <a:pt x="582" y="55"/>
                </a:lnTo>
                <a:lnTo>
                  <a:pt x="596" y="41"/>
                </a:lnTo>
                <a:lnTo>
                  <a:pt x="615" y="29"/>
                </a:lnTo>
                <a:lnTo>
                  <a:pt x="637" y="20"/>
                </a:lnTo>
                <a:lnTo>
                  <a:pt x="663" y="12"/>
                </a:lnTo>
                <a:lnTo>
                  <a:pt x="688" y="8"/>
                </a:lnTo>
                <a:lnTo>
                  <a:pt x="719" y="3"/>
                </a:lnTo>
                <a:lnTo>
                  <a:pt x="745" y="0"/>
                </a:lnTo>
                <a:lnTo>
                  <a:pt x="773" y="0"/>
                </a:lnTo>
                <a:lnTo>
                  <a:pt x="797" y="2"/>
                </a:lnTo>
                <a:lnTo>
                  <a:pt x="822" y="8"/>
                </a:lnTo>
                <a:lnTo>
                  <a:pt x="846" y="15"/>
                </a:lnTo>
                <a:lnTo>
                  <a:pt x="868" y="26"/>
                </a:lnTo>
                <a:lnTo>
                  <a:pt x="886" y="38"/>
                </a:lnTo>
                <a:lnTo>
                  <a:pt x="902" y="52"/>
                </a:lnTo>
                <a:lnTo>
                  <a:pt x="910" y="67"/>
                </a:lnTo>
                <a:lnTo>
                  <a:pt x="913" y="82"/>
                </a:lnTo>
                <a:lnTo>
                  <a:pt x="908" y="100"/>
                </a:lnTo>
                <a:lnTo>
                  <a:pt x="901" y="115"/>
                </a:lnTo>
                <a:lnTo>
                  <a:pt x="888" y="139"/>
                </a:lnTo>
                <a:lnTo>
                  <a:pt x="879" y="158"/>
                </a:lnTo>
                <a:lnTo>
                  <a:pt x="871" y="179"/>
                </a:lnTo>
                <a:lnTo>
                  <a:pt x="871" y="197"/>
                </a:lnTo>
                <a:lnTo>
                  <a:pt x="879" y="215"/>
                </a:lnTo>
                <a:lnTo>
                  <a:pt x="893" y="228"/>
                </a:lnTo>
                <a:lnTo>
                  <a:pt x="907" y="236"/>
                </a:lnTo>
                <a:lnTo>
                  <a:pt x="928" y="243"/>
                </a:lnTo>
                <a:lnTo>
                  <a:pt x="953" y="249"/>
                </a:lnTo>
                <a:lnTo>
                  <a:pt x="977" y="252"/>
                </a:lnTo>
                <a:lnTo>
                  <a:pt x="1008" y="255"/>
                </a:lnTo>
                <a:lnTo>
                  <a:pt x="1042" y="255"/>
                </a:lnTo>
                <a:lnTo>
                  <a:pt x="1071" y="250"/>
                </a:lnTo>
                <a:lnTo>
                  <a:pt x="1112" y="248"/>
                </a:lnTo>
                <a:lnTo>
                  <a:pt x="1154" y="242"/>
                </a:lnTo>
                <a:lnTo>
                  <a:pt x="1190" y="236"/>
                </a:lnTo>
                <a:lnTo>
                  <a:pt x="1226" y="230"/>
                </a:lnTo>
                <a:lnTo>
                  <a:pt x="1267" y="221"/>
                </a:lnTo>
                <a:lnTo>
                  <a:pt x="1317" y="210"/>
                </a:lnTo>
                <a:lnTo>
                  <a:pt x="1387" y="197"/>
                </a:lnTo>
                <a:lnTo>
                  <a:pt x="1391" y="212"/>
                </a:lnTo>
                <a:close/>
              </a:path>
            </a:pathLst>
          </a:custGeom>
          <a:solidFill>
            <a:srgbClr val="008000">
              <a:alpha val="41176"/>
            </a:srgbClr>
          </a:solidFill>
          <a:ln w="6350">
            <a:solidFill>
              <a:srgbClr val="000000"/>
            </a:solidFill>
            <a:prstDash val="solid"/>
            <a:round/>
            <a:headEnd/>
            <a:tailEnd/>
          </a:ln>
        </p:spPr>
        <p:txBody>
          <a:bodyPr/>
          <a:lstStyle/>
          <a:p>
            <a:endParaRPr lang="en-US"/>
          </a:p>
        </p:txBody>
      </p:sp>
      <p:sp>
        <p:nvSpPr>
          <p:cNvPr id="47111" name="Freeform 19"/>
          <p:cNvSpPr>
            <a:spLocks/>
          </p:cNvSpPr>
          <p:nvPr/>
        </p:nvSpPr>
        <p:spPr bwMode="auto">
          <a:xfrm>
            <a:off x="3151188" y="979488"/>
            <a:ext cx="3538537" cy="1662112"/>
          </a:xfrm>
          <a:custGeom>
            <a:avLst/>
            <a:gdLst>
              <a:gd name="T0" fmla="*/ 1253545368 w 1771"/>
              <a:gd name="T1" fmla="*/ 0 h 785"/>
              <a:gd name="T2" fmla="*/ 1201648172 w 1771"/>
              <a:gd name="T3" fmla="*/ 224156444 h 785"/>
              <a:gd name="T4" fmla="*/ 1301452470 w 1771"/>
              <a:gd name="T5" fmla="*/ 448312887 h 785"/>
              <a:gd name="T6" fmla="*/ 1409240953 w 1771"/>
              <a:gd name="T7" fmla="*/ 641088309 h 785"/>
              <a:gd name="T8" fmla="*/ 1473116424 w 1771"/>
              <a:gd name="T9" fmla="*/ 869727094 h 785"/>
              <a:gd name="T10" fmla="*/ 1457146057 w 1771"/>
              <a:gd name="T11" fmla="*/ 1058017859 h 785"/>
              <a:gd name="T12" fmla="*/ 1381294311 w 1771"/>
              <a:gd name="T13" fmla="*/ 1237344072 h 785"/>
              <a:gd name="T14" fmla="*/ 1193661990 w 1771"/>
              <a:gd name="T15" fmla="*/ 1335971862 h 785"/>
              <a:gd name="T16" fmla="*/ 970100590 w 1771"/>
              <a:gd name="T17" fmla="*/ 1264242753 h 785"/>
              <a:gd name="T18" fmla="*/ 754521627 w 1771"/>
              <a:gd name="T19" fmla="*/ 1120782417 h 785"/>
              <a:gd name="T20" fmla="*/ 582859672 w 1771"/>
              <a:gd name="T21" fmla="*/ 1008705022 h 785"/>
              <a:gd name="T22" fmla="*/ 379256859 w 1771"/>
              <a:gd name="T23" fmla="*/ 995253565 h 785"/>
              <a:gd name="T24" fmla="*/ 195616568 w 1771"/>
              <a:gd name="T25" fmla="*/ 1111815484 h 785"/>
              <a:gd name="T26" fmla="*/ 39920936 w 1771"/>
              <a:gd name="T27" fmla="*/ 1349421202 h 785"/>
              <a:gd name="T28" fmla="*/ 7984186 w 1771"/>
              <a:gd name="T29" fmla="*/ 1622892533 h 785"/>
              <a:gd name="T30" fmla="*/ 63875486 w 1771"/>
              <a:gd name="T31" fmla="*/ 1891881457 h 785"/>
              <a:gd name="T32" fmla="*/ 215577028 w 1771"/>
              <a:gd name="T33" fmla="*/ 2102586377 h 785"/>
              <a:gd name="T34" fmla="*/ 471076974 w 1771"/>
              <a:gd name="T35" fmla="*/ 2147483647 h 785"/>
              <a:gd name="T36" fmla="*/ 838357557 w 1771"/>
              <a:gd name="T37" fmla="*/ 2147483647 h 785"/>
              <a:gd name="T38" fmla="*/ 1137772701 w 1771"/>
              <a:gd name="T39" fmla="*/ 2147483647 h 785"/>
              <a:gd name="T40" fmla="*/ 1297460378 w 1771"/>
              <a:gd name="T41" fmla="*/ 2147483647 h 785"/>
              <a:gd name="T42" fmla="*/ 1273505828 w 1771"/>
              <a:gd name="T43" fmla="*/ 2147483647 h 785"/>
              <a:gd name="T44" fmla="*/ 1149748977 w 1771"/>
              <a:gd name="T45" fmla="*/ 2147483647 h 785"/>
              <a:gd name="T46" fmla="*/ 1105833967 w 1771"/>
              <a:gd name="T47" fmla="*/ 2147483647 h 785"/>
              <a:gd name="T48" fmla="*/ 1433193505 w 1771"/>
              <a:gd name="T49" fmla="*/ 2147483647 h 785"/>
              <a:gd name="T50" fmla="*/ 1820434424 w 1771"/>
              <a:gd name="T51" fmla="*/ 2147483647 h 785"/>
              <a:gd name="T52" fmla="*/ 2147483647 w 1771"/>
              <a:gd name="T53" fmla="*/ 2147483647 h 785"/>
              <a:gd name="T54" fmla="*/ 2147483647 w 1771"/>
              <a:gd name="T55" fmla="*/ 2147483647 h 785"/>
              <a:gd name="T56" fmla="*/ 2147483647 w 1771"/>
              <a:gd name="T57" fmla="*/ 2147483647 h 785"/>
              <a:gd name="T58" fmla="*/ 2147483647 w 1771"/>
              <a:gd name="T59" fmla="*/ 2147483647 h 785"/>
              <a:gd name="T60" fmla="*/ 2147483647 w 1771"/>
              <a:gd name="T61" fmla="*/ 2147483647 h 785"/>
              <a:gd name="T62" fmla="*/ 2147483647 w 1771"/>
              <a:gd name="T63" fmla="*/ 2147483647 h 785"/>
              <a:gd name="T64" fmla="*/ 2147483647 w 1771"/>
              <a:gd name="T65" fmla="*/ 2147483647 h 785"/>
              <a:gd name="T66" fmla="*/ 2147483647 w 1771"/>
              <a:gd name="T67" fmla="*/ 2147483647 h 785"/>
              <a:gd name="T68" fmla="*/ 2147483647 w 1771"/>
              <a:gd name="T69" fmla="*/ 2147483647 h 785"/>
              <a:gd name="T70" fmla="*/ 2147483647 w 1771"/>
              <a:gd name="T71" fmla="*/ 2147483647 h 785"/>
              <a:gd name="T72" fmla="*/ 2147483647 w 1771"/>
              <a:gd name="T73" fmla="*/ 2147483647 h 785"/>
              <a:gd name="T74" fmla="*/ 2147483647 w 1771"/>
              <a:gd name="T75" fmla="*/ 2147483647 h 785"/>
              <a:gd name="T76" fmla="*/ 2147483647 w 1771"/>
              <a:gd name="T77" fmla="*/ 2147483647 h 785"/>
              <a:gd name="T78" fmla="*/ 2147483647 w 1771"/>
              <a:gd name="T79" fmla="*/ 2147483647 h 785"/>
              <a:gd name="T80" fmla="*/ 2147483647 w 1771"/>
              <a:gd name="T81" fmla="*/ 2147483647 h 785"/>
              <a:gd name="T82" fmla="*/ 2147483647 w 1771"/>
              <a:gd name="T83" fmla="*/ 2147483647 h 785"/>
              <a:gd name="T84" fmla="*/ 2147483647 w 1771"/>
              <a:gd name="T85" fmla="*/ 2147483647 h 785"/>
              <a:gd name="T86" fmla="*/ 2147483647 w 1771"/>
              <a:gd name="T87" fmla="*/ 2147483647 h 785"/>
              <a:gd name="T88" fmla="*/ 2147483647 w 1771"/>
              <a:gd name="T89" fmla="*/ 2147483647 h 785"/>
              <a:gd name="T90" fmla="*/ 2147483647 w 1771"/>
              <a:gd name="T91" fmla="*/ 2147483647 h 785"/>
              <a:gd name="T92" fmla="*/ 2147483647 w 1771"/>
              <a:gd name="T93" fmla="*/ 2147483647 h 785"/>
              <a:gd name="T94" fmla="*/ 2147483647 w 1771"/>
              <a:gd name="T95" fmla="*/ 2044306608 h 785"/>
              <a:gd name="T96" fmla="*/ 2147483647 w 1771"/>
              <a:gd name="T97" fmla="*/ 1869465184 h 785"/>
              <a:gd name="T98" fmla="*/ 2147483647 w 1771"/>
              <a:gd name="T99" fmla="*/ 1717037916 h 785"/>
              <a:gd name="T100" fmla="*/ 2147483647 w 1771"/>
              <a:gd name="T101" fmla="*/ 1551163424 h 785"/>
              <a:gd name="T102" fmla="*/ 2147483647 w 1771"/>
              <a:gd name="T103" fmla="*/ 1295623841 h 785"/>
              <a:gd name="T104" fmla="*/ 2147483647 w 1771"/>
              <a:gd name="T105" fmla="*/ 981804224 h 785"/>
              <a:gd name="T106" fmla="*/ 2147483647 w 1771"/>
              <a:gd name="T107" fmla="*/ 811447325 h 785"/>
              <a:gd name="T108" fmla="*/ 2147483647 w 1771"/>
              <a:gd name="T109" fmla="*/ 901108183 h 785"/>
              <a:gd name="T110" fmla="*/ 2147483647 w 1771"/>
              <a:gd name="T111" fmla="*/ 1129749350 h 785"/>
              <a:gd name="T112" fmla="*/ 2147483647 w 1771"/>
              <a:gd name="T113" fmla="*/ 1196996051 h 785"/>
              <a:gd name="T114" fmla="*/ 2147483647 w 1771"/>
              <a:gd name="T115" fmla="*/ 1058017859 h 785"/>
              <a:gd name="T116" fmla="*/ 2147483647 w 1771"/>
              <a:gd name="T117" fmla="*/ 802480393 h 785"/>
              <a:gd name="T118" fmla="*/ 2147483647 w 1771"/>
              <a:gd name="T119" fmla="*/ 497627841 h 785"/>
              <a:gd name="T120" fmla="*/ 2147483647 w 1771"/>
              <a:gd name="T121" fmla="*/ 174841490 h 7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1"/>
              <a:gd name="T184" fmla="*/ 0 h 785"/>
              <a:gd name="T185" fmla="*/ 1771 w 1771"/>
              <a:gd name="T186" fmla="*/ 785 h 7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1" h="785">
                <a:moveTo>
                  <a:pt x="1484" y="21"/>
                </a:moveTo>
                <a:lnTo>
                  <a:pt x="1499" y="0"/>
                </a:lnTo>
                <a:lnTo>
                  <a:pt x="314" y="0"/>
                </a:lnTo>
                <a:lnTo>
                  <a:pt x="305" y="12"/>
                </a:lnTo>
                <a:lnTo>
                  <a:pt x="301" y="30"/>
                </a:lnTo>
                <a:lnTo>
                  <a:pt x="301" y="50"/>
                </a:lnTo>
                <a:lnTo>
                  <a:pt x="305" y="66"/>
                </a:lnTo>
                <a:lnTo>
                  <a:pt x="316" y="84"/>
                </a:lnTo>
                <a:lnTo>
                  <a:pt x="326" y="100"/>
                </a:lnTo>
                <a:lnTo>
                  <a:pt x="335" y="114"/>
                </a:lnTo>
                <a:lnTo>
                  <a:pt x="346" y="128"/>
                </a:lnTo>
                <a:lnTo>
                  <a:pt x="353" y="143"/>
                </a:lnTo>
                <a:lnTo>
                  <a:pt x="362" y="161"/>
                </a:lnTo>
                <a:lnTo>
                  <a:pt x="366" y="178"/>
                </a:lnTo>
                <a:lnTo>
                  <a:pt x="369" y="194"/>
                </a:lnTo>
                <a:lnTo>
                  <a:pt x="369" y="209"/>
                </a:lnTo>
                <a:lnTo>
                  <a:pt x="368" y="225"/>
                </a:lnTo>
                <a:lnTo>
                  <a:pt x="365" y="236"/>
                </a:lnTo>
                <a:lnTo>
                  <a:pt x="361" y="252"/>
                </a:lnTo>
                <a:lnTo>
                  <a:pt x="355" y="265"/>
                </a:lnTo>
                <a:lnTo>
                  <a:pt x="346" y="276"/>
                </a:lnTo>
                <a:lnTo>
                  <a:pt x="335" y="286"/>
                </a:lnTo>
                <a:lnTo>
                  <a:pt x="322" y="294"/>
                </a:lnTo>
                <a:lnTo>
                  <a:pt x="299" y="298"/>
                </a:lnTo>
                <a:lnTo>
                  <a:pt x="282" y="297"/>
                </a:lnTo>
                <a:lnTo>
                  <a:pt x="264" y="291"/>
                </a:lnTo>
                <a:lnTo>
                  <a:pt x="243" y="282"/>
                </a:lnTo>
                <a:lnTo>
                  <a:pt x="220" y="271"/>
                </a:lnTo>
                <a:lnTo>
                  <a:pt x="206" y="261"/>
                </a:lnTo>
                <a:lnTo>
                  <a:pt x="189" y="250"/>
                </a:lnTo>
                <a:lnTo>
                  <a:pt x="174" y="242"/>
                </a:lnTo>
                <a:lnTo>
                  <a:pt x="161" y="233"/>
                </a:lnTo>
                <a:lnTo>
                  <a:pt x="146" y="225"/>
                </a:lnTo>
                <a:lnTo>
                  <a:pt x="130" y="221"/>
                </a:lnTo>
                <a:lnTo>
                  <a:pt x="112" y="219"/>
                </a:lnTo>
                <a:lnTo>
                  <a:pt x="95" y="222"/>
                </a:lnTo>
                <a:lnTo>
                  <a:pt x="77" y="228"/>
                </a:lnTo>
                <a:lnTo>
                  <a:pt x="64" y="237"/>
                </a:lnTo>
                <a:lnTo>
                  <a:pt x="49" y="248"/>
                </a:lnTo>
                <a:lnTo>
                  <a:pt x="34" y="262"/>
                </a:lnTo>
                <a:lnTo>
                  <a:pt x="22" y="279"/>
                </a:lnTo>
                <a:lnTo>
                  <a:pt x="10" y="301"/>
                </a:lnTo>
                <a:lnTo>
                  <a:pt x="4" y="320"/>
                </a:lnTo>
                <a:lnTo>
                  <a:pt x="0" y="340"/>
                </a:lnTo>
                <a:lnTo>
                  <a:pt x="2" y="362"/>
                </a:lnTo>
                <a:lnTo>
                  <a:pt x="3" y="381"/>
                </a:lnTo>
                <a:lnTo>
                  <a:pt x="9" y="404"/>
                </a:lnTo>
                <a:lnTo>
                  <a:pt x="16" y="422"/>
                </a:lnTo>
                <a:lnTo>
                  <a:pt x="27" y="441"/>
                </a:lnTo>
                <a:lnTo>
                  <a:pt x="39" y="456"/>
                </a:lnTo>
                <a:lnTo>
                  <a:pt x="54" y="469"/>
                </a:lnTo>
                <a:lnTo>
                  <a:pt x="70" y="483"/>
                </a:lnTo>
                <a:lnTo>
                  <a:pt x="94" y="495"/>
                </a:lnTo>
                <a:lnTo>
                  <a:pt x="118" y="504"/>
                </a:lnTo>
                <a:lnTo>
                  <a:pt x="145" y="510"/>
                </a:lnTo>
                <a:lnTo>
                  <a:pt x="174" y="513"/>
                </a:lnTo>
                <a:lnTo>
                  <a:pt x="210" y="511"/>
                </a:lnTo>
                <a:lnTo>
                  <a:pt x="235" y="510"/>
                </a:lnTo>
                <a:lnTo>
                  <a:pt x="261" y="508"/>
                </a:lnTo>
                <a:lnTo>
                  <a:pt x="285" y="513"/>
                </a:lnTo>
                <a:lnTo>
                  <a:pt x="301" y="521"/>
                </a:lnTo>
                <a:lnTo>
                  <a:pt x="316" y="538"/>
                </a:lnTo>
                <a:lnTo>
                  <a:pt x="325" y="557"/>
                </a:lnTo>
                <a:lnTo>
                  <a:pt x="326" y="577"/>
                </a:lnTo>
                <a:lnTo>
                  <a:pt x="325" y="593"/>
                </a:lnTo>
                <a:lnTo>
                  <a:pt x="319" y="612"/>
                </a:lnTo>
                <a:lnTo>
                  <a:pt x="308" y="636"/>
                </a:lnTo>
                <a:lnTo>
                  <a:pt x="299" y="655"/>
                </a:lnTo>
                <a:lnTo>
                  <a:pt x="288" y="678"/>
                </a:lnTo>
                <a:lnTo>
                  <a:pt x="276" y="700"/>
                </a:lnTo>
                <a:lnTo>
                  <a:pt x="259" y="730"/>
                </a:lnTo>
                <a:lnTo>
                  <a:pt x="277" y="733"/>
                </a:lnTo>
                <a:lnTo>
                  <a:pt x="302" y="736"/>
                </a:lnTo>
                <a:lnTo>
                  <a:pt x="329" y="739"/>
                </a:lnTo>
                <a:lnTo>
                  <a:pt x="359" y="743"/>
                </a:lnTo>
                <a:lnTo>
                  <a:pt x="389" y="746"/>
                </a:lnTo>
                <a:lnTo>
                  <a:pt x="422" y="751"/>
                </a:lnTo>
                <a:lnTo>
                  <a:pt x="456" y="754"/>
                </a:lnTo>
                <a:lnTo>
                  <a:pt x="493" y="755"/>
                </a:lnTo>
                <a:lnTo>
                  <a:pt x="566" y="755"/>
                </a:lnTo>
                <a:lnTo>
                  <a:pt x="591" y="754"/>
                </a:lnTo>
                <a:lnTo>
                  <a:pt x="617" y="752"/>
                </a:lnTo>
                <a:lnTo>
                  <a:pt x="645" y="748"/>
                </a:lnTo>
                <a:lnTo>
                  <a:pt x="669" y="740"/>
                </a:lnTo>
                <a:lnTo>
                  <a:pt x="687" y="731"/>
                </a:lnTo>
                <a:lnTo>
                  <a:pt x="702" y="721"/>
                </a:lnTo>
                <a:lnTo>
                  <a:pt x="712" y="711"/>
                </a:lnTo>
                <a:lnTo>
                  <a:pt x="717" y="699"/>
                </a:lnTo>
                <a:lnTo>
                  <a:pt x="717" y="681"/>
                </a:lnTo>
                <a:lnTo>
                  <a:pt x="712" y="660"/>
                </a:lnTo>
                <a:lnTo>
                  <a:pt x="705" y="639"/>
                </a:lnTo>
                <a:lnTo>
                  <a:pt x="697" y="620"/>
                </a:lnTo>
                <a:lnTo>
                  <a:pt x="697" y="602"/>
                </a:lnTo>
                <a:lnTo>
                  <a:pt x="706" y="585"/>
                </a:lnTo>
                <a:lnTo>
                  <a:pt x="720" y="571"/>
                </a:lnTo>
                <a:lnTo>
                  <a:pt x="739" y="559"/>
                </a:lnTo>
                <a:lnTo>
                  <a:pt x="761" y="550"/>
                </a:lnTo>
                <a:lnTo>
                  <a:pt x="787" y="542"/>
                </a:lnTo>
                <a:lnTo>
                  <a:pt x="812" y="538"/>
                </a:lnTo>
                <a:lnTo>
                  <a:pt x="843" y="533"/>
                </a:lnTo>
                <a:lnTo>
                  <a:pt x="868" y="530"/>
                </a:lnTo>
                <a:lnTo>
                  <a:pt x="897" y="530"/>
                </a:lnTo>
                <a:lnTo>
                  <a:pt x="921" y="532"/>
                </a:lnTo>
                <a:lnTo>
                  <a:pt x="946" y="538"/>
                </a:lnTo>
                <a:lnTo>
                  <a:pt x="970" y="545"/>
                </a:lnTo>
                <a:lnTo>
                  <a:pt x="992" y="556"/>
                </a:lnTo>
                <a:lnTo>
                  <a:pt x="1010" y="568"/>
                </a:lnTo>
                <a:lnTo>
                  <a:pt x="1026" y="582"/>
                </a:lnTo>
                <a:lnTo>
                  <a:pt x="1034" y="597"/>
                </a:lnTo>
                <a:lnTo>
                  <a:pt x="1037" y="612"/>
                </a:lnTo>
                <a:lnTo>
                  <a:pt x="1032" y="630"/>
                </a:lnTo>
                <a:lnTo>
                  <a:pt x="1025" y="645"/>
                </a:lnTo>
                <a:lnTo>
                  <a:pt x="1012" y="669"/>
                </a:lnTo>
                <a:lnTo>
                  <a:pt x="1003" y="688"/>
                </a:lnTo>
                <a:lnTo>
                  <a:pt x="995" y="709"/>
                </a:lnTo>
                <a:lnTo>
                  <a:pt x="995" y="727"/>
                </a:lnTo>
                <a:lnTo>
                  <a:pt x="1003" y="745"/>
                </a:lnTo>
                <a:lnTo>
                  <a:pt x="1017" y="758"/>
                </a:lnTo>
                <a:lnTo>
                  <a:pt x="1031" y="766"/>
                </a:lnTo>
                <a:lnTo>
                  <a:pt x="1052" y="773"/>
                </a:lnTo>
                <a:lnTo>
                  <a:pt x="1077" y="779"/>
                </a:lnTo>
                <a:lnTo>
                  <a:pt x="1101" y="782"/>
                </a:lnTo>
                <a:lnTo>
                  <a:pt x="1132" y="785"/>
                </a:lnTo>
                <a:lnTo>
                  <a:pt x="1166" y="785"/>
                </a:lnTo>
                <a:lnTo>
                  <a:pt x="1195" y="780"/>
                </a:lnTo>
                <a:lnTo>
                  <a:pt x="1236" y="777"/>
                </a:lnTo>
                <a:lnTo>
                  <a:pt x="1278" y="772"/>
                </a:lnTo>
                <a:lnTo>
                  <a:pt x="1314" y="766"/>
                </a:lnTo>
                <a:lnTo>
                  <a:pt x="1350" y="760"/>
                </a:lnTo>
                <a:lnTo>
                  <a:pt x="1391" y="751"/>
                </a:lnTo>
                <a:lnTo>
                  <a:pt x="1441" y="740"/>
                </a:lnTo>
                <a:lnTo>
                  <a:pt x="1511" y="727"/>
                </a:lnTo>
                <a:lnTo>
                  <a:pt x="1502" y="711"/>
                </a:lnTo>
                <a:lnTo>
                  <a:pt x="1493" y="693"/>
                </a:lnTo>
                <a:lnTo>
                  <a:pt x="1484" y="673"/>
                </a:lnTo>
                <a:lnTo>
                  <a:pt x="1476" y="654"/>
                </a:lnTo>
                <a:lnTo>
                  <a:pt x="1470" y="630"/>
                </a:lnTo>
                <a:lnTo>
                  <a:pt x="1466" y="603"/>
                </a:lnTo>
                <a:lnTo>
                  <a:pt x="1467" y="578"/>
                </a:lnTo>
                <a:lnTo>
                  <a:pt x="1472" y="553"/>
                </a:lnTo>
                <a:lnTo>
                  <a:pt x="1482" y="526"/>
                </a:lnTo>
                <a:lnTo>
                  <a:pt x="1497" y="499"/>
                </a:lnTo>
                <a:lnTo>
                  <a:pt x="1514" y="475"/>
                </a:lnTo>
                <a:lnTo>
                  <a:pt x="1534" y="456"/>
                </a:lnTo>
                <a:lnTo>
                  <a:pt x="1557" y="441"/>
                </a:lnTo>
                <a:lnTo>
                  <a:pt x="1581" y="429"/>
                </a:lnTo>
                <a:lnTo>
                  <a:pt x="1604" y="417"/>
                </a:lnTo>
                <a:lnTo>
                  <a:pt x="1628" y="408"/>
                </a:lnTo>
                <a:lnTo>
                  <a:pt x="1652" y="398"/>
                </a:lnTo>
                <a:lnTo>
                  <a:pt x="1682" y="383"/>
                </a:lnTo>
                <a:lnTo>
                  <a:pt x="1701" y="374"/>
                </a:lnTo>
                <a:lnTo>
                  <a:pt x="1719" y="361"/>
                </a:lnTo>
                <a:lnTo>
                  <a:pt x="1735" y="346"/>
                </a:lnTo>
                <a:lnTo>
                  <a:pt x="1750" y="329"/>
                </a:lnTo>
                <a:lnTo>
                  <a:pt x="1761" y="310"/>
                </a:lnTo>
                <a:lnTo>
                  <a:pt x="1768" y="289"/>
                </a:lnTo>
                <a:lnTo>
                  <a:pt x="1771" y="265"/>
                </a:lnTo>
                <a:lnTo>
                  <a:pt x="1767" y="243"/>
                </a:lnTo>
                <a:lnTo>
                  <a:pt x="1756" y="219"/>
                </a:lnTo>
                <a:lnTo>
                  <a:pt x="1741" y="201"/>
                </a:lnTo>
                <a:lnTo>
                  <a:pt x="1722" y="188"/>
                </a:lnTo>
                <a:lnTo>
                  <a:pt x="1700" y="181"/>
                </a:lnTo>
                <a:lnTo>
                  <a:pt x="1679" y="181"/>
                </a:lnTo>
                <a:lnTo>
                  <a:pt x="1658" y="188"/>
                </a:lnTo>
                <a:lnTo>
                  <a:pt x="1637" y="201"/>
                </a:lnTo>
                <a:lnTo>
                  <a:pt x="1622" y="218"/>
                </a:lnTo>
                <a:lnTo>
                  <a:pt x="1606" y="236"/>
                </a:lnTo>
                <a:lnTo>
                  <a:pt x="1591" y="252"/>
                </a:lnTo>
                <a:lnTo>
                  <a:pt x="1575" y="262"/>
                </a:lnTo>
                <a:lnTo>
                  <a:pt x="1554" y="267"/>
                </a:lnTo>
                <a:lnTo>
                  <a:pt x="1527" y="267"/>
                </a:lnTo>
                <a:lnTo>
                  <a:pt x="1505" y="262"/>
                </a:lnTo>
                <a:lnTo>
                  <a:pt x="1488" y="249"/>
                </a:lnTo>
                <a:lnTo>
                  <a:pt x="1473" y="236"/>
                </a:lnTo>
                <a:lnTo>
                  <a:pt x="1461" y="219"/>
                </a:lnTo>
                <a:lnTo>
                  <a:pt x="1452" y="198"/>
                </a:lnTo>
                <a:lnTo>
                  <a:pt x="1448" y="179"/>
                </a:lnTo>
                <a:lnTo>
                  <a:pt x="1446" y="157"/>
                </a:lnTo>
                <a:lnTo>
                  <a:pt x="1448" y="133"/>
                </a:lnTo>
                <a:lnTo>
                  <a:pt x="1452" y="111"/>
                </a:lnTo>
                <a:lnTo>
                  <a:pt x="1460" y="81"/>
                </a:lnTo>
                <a:lnTo>
                  <a:pt x="1469" y="55"/>
                </a:lnTo>
                <a:lnTo>
                  <a:pt x="1475" y="39"/>
                </a:lnTo>
                <a:lnTo>
                  <a:pt x="1484" y="21"/>
                </a:lnTo>
                <a:close/>
              </a:path>
            </a:pathLst>
          </a:custGeom>
          <a:solidFill>
            <a:srgbClr val="5F009F">
              <a:alpha val="41176"/>
            </a:srgbClr>
          </a:solidFill>
          <a:ln w="6350">
            <a:solidFill>
              <a:srgbClr val="000000"/>
            </a:solidFill>
            <a:prstDash val="solid"/>
            <a:round/>
            <a:headEnd/>
            <a:tailEnd/>
          </a:ln>
        </p:spPr>
        <p:txBody>
          <a:bodyPr/>
          <a:lstStyle/>
          <a:p>
            <a:endParaRPr lang="en-US"/>
          </a:p>
        </p:txBody>
      </p:sp>
      <p:sp>
        <p:nvSpPr>
          <p:cNvPr id="47112" name="Freeform 22"/>
          <p:cNvSpPr>
            <a:spLocks/>
          </p:cNvSpPr>
          <p:nvPr/>
        </p:nvSpPr>
        <p:spPr bwMode="auto">
          <a:xfrm>
            <a:off x="6184900" y="922338"/>
            <a:ext cx="2457450" cy="1922462"/>
          </a:xfrm>
          <a:custGeom>
            <a:avLst/>
            <a:gdLst>
              <a:gd name="T0" fmla="*/ 211216908 w 1231"/>
              <a:gd name="T1" fmla="*/ 0 h 909"/>
              <a:gd name="T2" fmla="*/ 2147483647 w 1231"/>
              <a:gd name="T3" fmla="*/ 2147483647 h 909"/>
              <a:gd name="T4" fmla="*/ 2147483647 w 1231"/>
              <a:gd name="T5" fmla="*/ 2147483647 h 909"/>
              <a:gd name="T6" fmla="*/ 2147483647 w 1231"/>
              <a:gd name="T7" fmla="*/ 2147483647 h 909"/>
              <a:gd name="T8" fmla="*/ 2147483647 w 1231"/>
              <a:gd name="T9" fmla="*/ 2147483647 h 909"/>
              <a:gd name="T10" fmla="*/ 2147483647 w 1231"/>
              <a:gd name="T11" fmla="*/ 2147483647 h 909"/>
              <a:gd name="T12" fmla="*/ 2147483647 w 1231"/>
              <a:gd name="T13" fmla="*/ 2147483647 h 909"/>
              <a:gd name="T14" fmla="*/ 2147483647 w 1231"/>
              <a:gd name="T15" fmla="*/ 2147483647 h 909"/>
              <a:gd name="T16" fmla="*/ 2147483647 w 1231"/>
              <a:gd name="T17" fmla="*/ 2147483647 h 909"/>
              <a:gd name="T18" fmla="*/ 2147483647 w 1231"/>
              <a:gd name="T19" fmla="*/ 2147483647 h 909"/>
              <a:gd name="T20" fmla="*/ 2147483647 w 1231"/>
              <a:gd name="T21" fmla="*/ 2147483647 h 909"/>
              <a:gd name="T22" fmla="*/ 2147483647 w 1231"/>
              <a:gd name="T23" fmla="*/ 2147483647 h 909"/>
              <a:gd name="T24" fmla="*/ 2147483647 w 1231"/>
              <a:gd name="T25" fmla="*/ 2147483647 h 909"/>
              <a:gd name="T26" fmla="*/ 2147483647 w 1231"/>
              <a:gd name="T27" fmla="*/ 2147483647 h 909"/>
              <a:gd name="T28" fmla="*/ 2147483647 w 1231"/>
              <a:gd name="T29" fmla="*/ 2147483647 h 909"/>
              <a:gd name="T30" fmla="*/ 2147483647 w 1231"/>
              <a:gd name="T31" fmla="*/ 2147483647 h 909"/>
              <a:gd name="T32" fmla="*/ 2147483647 w 1231"/>
              <a:gd name="T33" fmla="*/ 2147483647 h 909"/>
              <a:gd name="T34" fmla="*/ 2147483647 w 1231"/>
              <a:gd name="T35" fmla="*/ 2147483647 h 909"/>
              <a:gd name="T36" fmla="*/ 2147483647 w 1231"/>
              <a:gd name="T37" fmla="*/ 2147483647 h 909"/>
              <a:gd name="T38" fmla="*/ 2147483647 w 1231"/>
              <a:gd name="T39" fmla="*/ 2147483647 h 909"/>
              <a:gd name="T40" fmla="*/ 2020510696 w 1231"/>
              <a:gd name="T41" fmla="*/ 2147483647 h 909"/>
              <a:gd name="T42" fmla="*/ 1873057765 w 1231"/>
              <a:gd name="T43" fmla="*/ 2147483647 h 909"/>
              <a:gd name="T44" fmla="*/ 1729589456 w 1231"/>
              <a:gd name="T45" fmla="*/ 2147483647 h 909"/>
              <a:gd name="T46" fmla="*/ 1669810162 w 1231"/>
              <a:gd name="T47" fmla="*/ 2147483647 h 909"/>
              <a:gd name="T48" fmla="*/ 1669810162 w 1231"/>
              <a:gd name="T49" fmla="*/ 2147483647 h 909"/>
              <a:gd name="T50" fmla="*/ 1729589456 w 1231"/>
              <a:gd name="T51" fmla="*/ 2147483647 h 909"/>
              <a:gd name="T52" fmla="*/ 1825234330 w 1231"/>
              <a:gd name="T53" fmla="*/ 2147483647 h 909"/>
              <a:gd name="T54" fmla="*/ 1877042386 w 1231"/>
              <a:gd name="T55" fmla="*/ 2147483647 h 909"/>
              <a:gd name="T56" fmla="*/ 1877042386 w 1231"/>
              <a:gd name="T57" fmla="*/ 2147483647 h 909"/>
              <a:gd name="T58" fmla="*/ 1777410895 w 1231"/>
              <a:gd name="T59" fmla="*/ 2147483647 h 909"/>
              <a:gd name="T60" fmla="*/ 1633942585 w 1231"/>
              <a:gd name="T61" fmla="*/ 2147483647 h 909"/>
              <a:gd name="T62" fmla="*/ 1331065486 w 1231"/>
              <a:gd name="T63" fmla="*/ 2147483647 h 909"/>
              <a:gd name="T64" fmla="*/ 1048115484 w 1231"/>
              <a:gd name="T65" fmla="*/ 2147483647 h 909"/>
              <a:gd name="T66" fmla="*/ 709370559 w 1231"/>
              <a:gd name="T67" fmla="*/ 2147483647 h 909"/>
              <a:gd name="T68" fmla="*/ 398522098 w 1231"/>
              <a:gd name="T69" fmla="*/ 2147483647 h 909"/>
              <a:gd name="T70" fmla="*/ 259040343 w 1231"/>
              <a:gd name="T71" fmla="*/ 2147483647 h 909"/>
              <a:gd name="T72" fmla="*/ 187305190 w 1231"/>
              <a:gd name="T73" fmla="*/ 2147483647 h 909"/>
              <a:gd name="T74" fmla="*/ 119556623 w 1231"/>
              <a:gd name="T75" fmla="*/ 2147483647 h 909"/>
              <a:gd name="T76" fmla="*/ 79704426 w 1231"/>
              <a:gd name="T77" fmla="*/ 2147483647 h 909"/>
              <a:gd name="T78" fmla="*/ 103616143 w 1231"/>
              <a:gd name="T79" fmla="*/ 2147483647 h 909"/>
              <a:gd name="T80" fmla="*/ 203245670 w 1231"/>
              <a:gd name="T81" fmla="*/ 2147483647 h 909"/>
              <a:gd name="T82" fmla="*/ 350700659 w 1231"/>
              <a:gd name="T83" fmla="*/ 2039634877 h 909"/>
              <a:gd name="T84" fmla="*/ 538005911 w 1231"/>
              <a:gd name="T85" fmla="*/ 1918868765 h 909"/>
              <a:gd name="T86" fmla="*/ 725311039 w 1231"/>
              <a:gd name="T87" fmla="*/ 1824936747 h 909"/>
              <a:gd name="T88" fmla="*/ 940514502 w 1231"/>
              <a:gd name="T89" fmla="*/ 1713114628 h 909"/>
              <a:gd name="T90" fmla="*/ 1087967682 w 1231"/>
              <a:gd name="T91" fmla="*/ 1614711671 h 909"/>
              <a:gd name="T92" fmla="*/ 1211508894 w 1231"/>
              <a:gd name="T93" fmla="*/ 1471580289 h 909"/>
              <a:gd name="T94" fmla="*/ 1283244047 w 1231"/>
              <a:gd name="T95" fmla="*/ 1292664476 h 909"/>
              <a:gd name="T96" fmla="*/ 1279259427 w 1231"/>
              <a:gd name="T97" fmla="*/ 1086910075 h 909"/>
              <a:gd name="T98" fmla="*/ 1175643314 w 1231"/>
              <a:gd name="T99" fmla="*/ 899050269 h 909"/>
              <a:gd name="T100" fmla="*/ 1012247658 w 1231"/>
              <a:gd name="T101" fmla="*/ 809591305 h 909"/>
              <a:gd name="T102" fmla="*/ 844867631 w 1231"/>
              <a:gd name="T103" fmla="*/ 840902683 h 909"/>
              <a:gd name="T104" fmla="*/ 701399321 w 1231"/>
              <a:gd name="T105" fmla="*/ 975087956 h 909"/>
              <a:gd name="T106" fmla="*/ 577858109 w 1231"/>
              <a:gd name="T107" fmla="*/ 1127167825 h 909"/>
              <a:gd name="T108" fmla="*/ 430405054 w 1231"/>
              <a:gd name="T109" fmla="*/ 1194261519 h 909"/>
              <a:gd name="T110" fmla="*/ 235128625 w 1231"/>
              <a:gd name="T111" fmla="*/ 1171896250 h 909"/>
              <a:gd name="T112" fmla="*/ 107600764 w 1231"/>
              <a:gd name="T113" fmla="*/ 1055600812 h 909"/>
              <a:gd name="T114" fmla="*/ 23911725 w 1231"/>
              <a:gd name="T115" fmla="*/ 885631107 h 909"/>
              <a:gd name="T116" fmla="*/ 0 w 1231"/>
              <a:gd name="T117" fmla="*/ 702242240 h 909"/>
              <a:gd name="T118" fmla="*/ 23911725 w 1231"/>
              <a:gd name="T119" fmla="*/ 496490086 h 909"/>
              <a:gd name="T120" fmla="*/ 91660285 w 1231"/>
              <a:gd name="T121" fmla="*/ 246009574 h 909"/>
              <a:gd name="T122" fmla="*/ 151439610 w 1231"/>
              <a:gd name="T123" fmla="*/ 93929936 h 9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31"/>
              <a:gd name="T187" fmla="*/ 0 h 909"/>
              <a:gd name="T188" fmla="*/ 1231 w 1231"/>
              <a:gd name="T189" fmla="*/ 909 h 9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31" h="909">
                <a:moveTo>
                  <a:pt x="38" y="21"/>
                </a:moveTo>
                <a:lnTo>
                  <a:pt x="53" y="0"/>
                </a:lnTo>
                <a:lnTo>
                  <a:pt x="1027" y="0"/>
                </a:lnTo>
                <a:lnTo>
                  <a:pt x="1231" y="740"/>
                </a:lnTo>
                <a:lnTo>
                  <a:pt x="1206" y="727"/>
                </a:lnTo>
                <a:lnTo>
                  <a:pt x="1188" y="716"/>
                </a:lnTo>
                <a:lnTo>
                  <a:pt x="1167" y="708"/>
                </a:lnTo>
                <a:lnTo>
                  <a:pt x="1142" y="699"/>
                </a:lnTo>
                <a:lnTo>
                  <a:pt x="1115" y="693"/>
                </a:lnTo>
                <a:lnTo>
                  <a:pt x="1086" y="688"/>
                </a:lnTo>
                <a:lnTo>
                  <a:pt x="1052" y="684"/>
                </a:lnTo>
                <a:lnTo>
                  <a:pt x="1021" y="682"/>
                </a:lnTo>
                <a:lnTo>
                  <a:pt x="990" y="681"/>
                </a:lnTo>
                <a:lnTo>
                  <a:pt x="954" y="681"/>
                </a:lnTo>
                <a:lnTo>
                  <a:pt x="912" y="681"/>
                </a:lnTo>
                <a:lnTo>
                  <a:pt x="879" y="684"/>
                </a:lnTo>
                <a:lnTo>
                  <a:pt x="847" y="687"/>
                </a:lnTo>
                <a:lnTo>
                  <a:pt x="818" y="690"/>
                </a:lnTo>
                <a:lnTo>
                  <a:pt x="791" y="696"/>
                </a:lnTo>
                <a:lnTo>
                  <a:pt x="771" y="702"/>
                </a:lnTo>
                <a:lnTo>
                  <a:pt x="753" y="709"/>
                </a:lnTo>
                <a:lnTo>
                  <a:pt x="738" y="718"/>
                </a:lnTo>
                <a:lnTo>
                  <a:pt x="727" y="727"/>
                </a:lnTo>
                <a:lnTo>
                  <a:pt x="721" y="740"/>
                </a:lnTo>
                <a:lnTo>
                  <a:pt x="721" y="754"/>
                </a:lnTo>
                <a:lnTo>
                  <a:pt x="729" y="767"/>
                </a:lnTo>
                <a:lnTo>
                  <a:pt x="738" y="779"/>
                </a:lnTo>
                <a:lnTo>
                  <a:pt x="744" y="791"/>
                </a:lnTo>
                <a:lnTo>
                  <a:pt x="744" y="809"/>
                </a:lnTo>
                <a:lnTo>
                  <a:pt x="735" y="824"/>
                </a:lnTo>
                <a:lnTo>
                  <a:pt x="723" y="839"/>
                </a:lnTo>
                <a:lnTo>
                  <a:pt x="705" y="853"/>
                </a:lnTo>
                <a:lnTo>
                  <a:pt x="687" y="867"/>
                </a:lnTo>
                <a:lnTo>
                  <a:pt x="669" y="876"/>
                </a:lnTo>
                <a:lnTo>
                  <a:pt x="651" y="883"/>
                </a:lnTo>
                <a:lnTo>
                  <a:pt x="632" y="892"/>
                </a:lnTo>
                <a:lnTo>
                  <a:pt x="611" y="898"/>
                </a:lnTo>
                <a:lnTo>
                  <a:pt x="590" y="903"/>
                </a:lnTo>
                <a:lnTo>
                  <a:pt x="570" y="906"/>
                </a:lnTo>
                <a:lnTo>
                  <a:pt x="552" y="909"/>
                </a:lnTo>
                <a:lnTo>
                  <a:pt x="528" y="909"/>
                </a:lnTo>
                <a:lnTo>
                  <a:pt x="507" y="906"/>
                </a:lnTo>
                <a:lnTo>
                  <a:pt x="488" y="903"/>
                </a:lnTo>
                <a:lnTo>
                  <a:pt x="470" y="897"/>
                </a:lnTo>
                <a:lnTo>
                  <a:pt x="450" y="889"/>
                </a:lnTo>
                <a:lnTo>
                  <a:pt x="434" y="880"/>
                </a:lnTo>
                <a:lnTo>
                  <a:pt x="424" y="870"/>
                </a:lnTo>
                <a:lnTo>
                  <a:pt x="419" y="859"/>
                </a:lnTo>
                <a:lnTo>
                  <a:pt x="418" y="849"/>
                </a:lnTo>
                <a:lnTo>
                  <a:pt x="419" y="834"/>
                </a:lnTo>
                <a:lnTo>
                  <a:pt x="424" y="819"/>
                </a:lnTo>
                <a:lnTo>
                  <a:pt x="434" y="801"/>
                </a:lnTo>
                <a:lnTo>
                  <a:pt x="447" y="785"/>
                </a:lnTo>
                <a:lnTo>
                  <a:pt x="458" y="772"/>
                </a:lnTo>
                <a:lnTo>
                  <a:pt x="465" y="761"/>
                </a:lnTo>
                <a:lnTo>
                  <a:pt x="471" y="745"/>
                </a:lnTo>
                <a:lnTo>
                  <a:pt x="476" y="728"/>
                </a:lnTo>
                <a:lnTo>
                  <a:pt x="471" y="715"/>
                </a:lnTo>
                <a:lnTo>
                  <a:pt x="462" y="703"/>
                </a:lnTo>
                <a:lnTo>
                  <a:pt x="446" y="693"/>
                </a:lnTo>
                <a:lnTo>
                  <a:pt x="428" y="688"/>
                </a:lnTo>
                <a:lnTo>
                  <a:pt x="410" y="684"/>
                </a:lnTo>
                <a:lnTo>
                  <a:pt x="385" y="681"/>
                </a:lnTo>
                <a:lnTo>
                  <a:pt x="334" y="681"/>
                </a:lnTo>
                <a:lnTo>
                  <a:pt x="297" y="684"/>
                </a:lnTo>
                <a:lnTo>
                  <a:pt x="263" y="688"/>
                </a:lnTo>
                <a:lnTo>
                  <a:pt x="218" y="694"/>
                </a:lnTo>
                <a:lnTo>
                  <a:pt x="178" y="702"/>
                </a:lnTo>
                <a:lnTo>
                  <a:pt x="133" y="709"/>
                </a:lnTo>
                <a:lnTo>
                  <a:pt x="100" y="715"/>
                </a:lnTo>
                <a:lnTo>
                  <a:pt x="78" y="719"/>
                </a:lnTo>
                <a:lnTo>
                  <a:pt x="65" y="727"/>
                </a:lnTo>
                <a:lnTo>
                  <a:pt x="56" y="711"/>
                </a:lnTo>
                <a:lnTo>
                  <a:pt x="47" y="693"/>
                </a:lnTo>
                <a:lnTo>
                  <a:pt x="38" y="673"/>
                </a:lnTo>
                <a:lnTo>
                  <a:pt x="30" y="654"/>
                </a:lnTo>
                <a:lnTo>
                  <a:pt x="24" y="630"/>
                </a:lnTo>
                <a:lnTo>
                  <a:pt x="20" y="603"/>
                </a:lnTo>
                <a:lnTo>
                  <a:pt x="21" y="578"/>
                </a:lnTo>
                <a:lnTo>
                  <a:pt x="26" y="553"/>
                </a:lnTo>
                <a:lnTo>
                  <a:pt x="36" y="526"/>
                </a:lnTo>
                <a:lnTo>
                  <a:pt x="51" y="499"/>
                </a:lnTo>
                <a:lnTo>
                  <a:pt x="68" y="475"/>
                </a:lnTo>
                <a:lnTo>
                  <a:pt x="88" y="456"/>
                </a:lnTo>
                <a:lnTo>
                  <a:pt x="111" y="441"/>
                </a:lnTo>
                <a:lnTo>
                  <a:pt x="135" y="429"/>
                </a:lnTo>
                <a:lnTo>
                  <a:pt x="158" y="417"/>
                </a:lnTo>
                <a:lnTo>
                  <a:pt x="182" y="408"/>
                </a:lnTo>
                <a:lnTo>
                  <a:pt x="206" y="398"/>
                </a:lnTo>
                <a:lnTo>
                  <a:pt x="236" y="383"/>
                </a:lnTo>
                <a:lnTo>
                  <a:pt x="255" y="374"/>
                </a:lnTo>
                <a:lnTo>
                  <a:pt x="273" y="361"/>
                </a:lnTo>
                <a:lnTo>
                  <a:pt x="289" y="346"/>
                </a:lnTo>
                <a:lnTo>
                  <a:pt x="304" y="329"/>
                </a:lnTo>
                <a:lnTo>
                  <a:pt x="315" y="310"/>
                </a:lnTo>
                <a:lnTo>
                  <a:pt x="322" y="289"/>
                </a:lnTo>
                <a:lnTo>
                  <a:pt x="325" y="265"/>
                </a:lnTo>
                <a:lnTo>
                  <a:pt x="321" y="243"/>
                </a:lnTo>
                <a:lnTo>
                  <a:pt x="310" y="219"/>
                </a:lnTo>
                <a:lnTo>
                  <a:pt x="295" y="201"/>
                </a:lnTo>
                <a:lnTo>
                  <a:pt x="276" y="188"/>
                </a:lnTo>
                <a:lnTo>
                  <a:pt x="254" y="181"/>
                </a:lnTo>
                <a:lnTo>
                  <a:pt x="233" y="181"/>
                </a:lnTo>
                <a:lnTo>
                  <a:pt x="212" y="188"/>
                </a:lnTo>
                <a:lnTo>
                  <a:pt x="191" y="201"/>
                </a:lnTo>
                <a:lnTo>
                  <a:pt x="176" y="218"/>
                </a:lnTo>
                <a:lnTo>
                  <a:pt x="160" y="236"/>
                </a:lnTo>
                <a:lnTo>
                  <a:pt x="145" y="252"/>
                </a:lnTo>
                <a:lnTo>
                  <a:pt x="129" y="262"/>
                </a:lnTo>
                <a:lnTo>
                  <a:pt x="108" y="267"/>
                </a:lnTo>
                <a:lnTo>
                  <a:pt x="81" y="267"/>
                </a:lnTo>
                <a:lnTo>
                  <a:pt x="59" y="262"/>
                </a:lnTo>
                <a:lnTo>
                  <a:pt x="42" y="249"/>
                </a:lnTo>
                <a:lnTo>
                  <a:pt x="27" y="236"/>
                </a:lnTo>
                <a:lnTo>
                  <a:pt x="15" y="219"/>
                </a:lnTo>
                <a:lnTo>
                  <a:pt x="6" y="198"/>
                </a:lnTo>
                <a:lnTo>
                  <a:pt x="2" y="179"/>
                </a:lnTo>
                <a:lnTo>
                  <a:pt x="0" y="157"/>
                </a:lnTo>
                <a:lnTo>
                  <a:pt x="2" y="133"/>
                </a:lnTo>
                <a:lnTo>
                  <a:pt x="6" y="111"/>
                </a:lnTo>
                <a:lnTo>
                  <a:pt x="14" y="81"/>
                </a:lnTo>
                <a:lnTo>
                  <a:pt x="23" y="55"/>
                </a:lnTo>
                <a:lnTo>
                  <a:pt x="29" y="39"/>
                </a:lnTo>
                <a:lnTo>
                  <a:pt x="38" y="21"/>
                </a:lnTo>
                <a:close/>
              </a:path>
            </a:pathLst>
          </a:custGeom>
          <a:solidFill>
            <a:srgbClr val="FF5F00">
              <a:alpha val="41176"/>
            </a:srgbClr>
          </a:solidFill>
          <a:ln w="6350">
            <a:solidFill>
              <a:srgbClr val="000000"/>
            </a:solidFill>
            <a:prstDash val="solid"/>
            <a:round/>
            <a:headEnd/>
            <a:tailEnd/>
          </a:ln>
        </p:spPr>
        <p:txBody>
          <a:bodyPr/>
          <a:lstStyle/>
          <a:p>
            <a:endParaRPr lang="en-US"/>
          </a:p>
        </p:txBody>
      </p:sp>
      <p:sp>
        <p:nvSpPr>
          <p:cNvPr id="47113" name="Freeform 25"/>
          <p:cNvSpPr>
            <a:spLocks/>
          </p:cNvSpPr>
          <p:nvPr/>
        </p:nvSpPr>
        <p:spPr bwMode="auto">
          <a:xfrm>
            <a:off x="2735263" y="4238625"/>
            <a:ext cx="2933700" cy="1949450"/>
          </a:xfrm>
          <a:custGeom>
            <a:avLst/>
            <a:gdLst>
              <a:gd name="T0" fmla="*/ 2147483647 w 1466"/>
              <a:gd name="T1" fmla="*/ 802958019 h 923"/>
              <a:gd name="T2" fmla="*/ 2147483647 w 1466"/>
              <a:gd name="T3" fmla="*/ 883255062 h 923"/>
              <a:gd name="T4" fmla="*/ 2147483647 w 1466"/>
              <a:gd name="T5" fmla="*/ 1070611309 h 923"/>
              <a:gd name="T6" fmla="*/ 2147483647 w 1466"/>
              <a:gd name="T7" fmla="*/ 1280273492 h 923"/>
              <a:gd name="T8" fmla="*/ 2147483647 w 1466"/>
              <a:gd name="T9" fmla="*/ 1369491959 h 923"/>
              <a:gd name="T10" fmla="*/ 2147483647 w 1466"/>
              <a:gd name="T11" fmla="*/ 1257969931 h 923"/>
              <a:gd name="T12" fmla="*/ 2147483647 w 1466"/>
              <a:gd name="T13" fmla="*/ 1043847036 h 923"/>
              <a:gd name="T14" fmla="*/ 2147483647 w 1466"/>
              <a:gd name="T15" fmla="*/ 762811610 h 923"/>
              <a:gd name="T16" fmla="*/ 2147483647 w 1466"/>
              <a:gd name="T17" fmla="*/ 566531827 h 923"/>
              <a:gd name="T18" fmla="*/ 2147483647 w 1466"/>
              <a:gd name="T19" fmla="*/ 419323970 h 923"/>
              <a:gd name="T20" fmla="*/ 2147483647 w 1466"/>
              <a:gd name="T21" fmla="*/ 178434888 h 923"/>
              <a:gd name="T22" fmla="*/ 2147483647 w 1466"/>
              <a:gd name="T23" fmla="*/ 8921428 h 923"/>
              <a:gd name="T24" fmla="*/ 2147483647 w 1466"/>
              <a:gd name="T25" fmla="*/ 22303569 h 923"/>
              <a:gd name="T26" fmla="*/ 2147483647 w 1466"/>
              <a:gd name="T27" fmla="*/ 191817025 h 923"/>
              <a:gd name="T28" fmla="*/ 2147483647 w 1466"/>
              <a:gd name="T29" fmla="*/ 504079613 h 923"/>
              <a:gd name="T30" fmla="*/ 1806092481 w 1466"/>
              <a:gd name="T31" fmla="*/ 758350898 h 923"/>
              <a:gd name="T32" fmla="*/ 1269471702 w 1466"/>
              <a:gd name="T33" fmla="*/ 865412214 h 923"/>
              <a:gd name="T34" fmla="*/ 808936738 w 1466"/>
              <a:gd name="T35" fmla="*/ 878794350 h 923"/>
              <a:gd name="T36" fmla="*/ 941089273 w 1466"/>
              <a:gd name="T37" fmla="*/ 1427483329 h 923"/>
              <a:gd name="T38" fmla="*/ 1073244059 w 1466"/>
              <a:gd name="T39" fmla="*/ 1886953577 h 923"/>
              <a:gd name="T40" fmla="*/ 965117188 w 1466"/>
              <a:gd name="T41" fmla="*/ 2147483647 h 923"/>
              <a:gd name="T42" fmla="*/ 744863630 w 1466"/>
              <a:gd name="T43" fmla="*/ 2147483647 h 923"/>
              <a:gd name="T44" fmla="*/ 504584350 w 1466"/>
              <a:gd name="T45" fmla="*/ 2127840481 h 923"/>
              <a:gd name="T46" fmla="*/ 224259940 w 1466"/>
              <a:gd name="T47" fmla="*/ 2038624126 h 923"/>
              <a:gd name="T48" fmla="*/ 40047209 w 1466"/>
              <a:gd name="T49" fmla="*/ 2147483647 h 923"/>
              <a:gd name="T50" fmla="*/ 12012961 w 1466"/>
              <a:gd name="T51" fmla="*/ 2147483647 h 923"/>
              <a:gd name="T52" fmla="*/ 172199790 w 1466"/>
              <a:gd name="T53" fmla="*/ 2147483647 h 923"/>
              <a:gd name="T54" fmla="*/ 488565073 w 1466"/>
              <a:gd name="T55" fmla="*/ 2147483647 h 923"/>
              <a:gd name="T56" fmla="*/ 893035443 w 1466"/>
              <a:gd name="T57" fmla="*/ 2147483647 h 923"/>
              <a:gd name="T58" fmla="*/ 1049216143 w 1466"/>
              <a:gd name="T59" fmla="*/ 2147483647 h 923"/>
              <a:gd name="T60" fmla="*/ 905048400 w 1466"/>
              <a:gd name="T61" fmla="*/ 2147483647 h 923"/>
              <a:gd name="T62" fmla="*/ 684792841 w 1466"/>
              <a:gd name="T63" fmla="*/ 2147483647 h 923"/>
              <a:gd name="T64" fmla="*/ 2147483647 w 1466"/>
              <a:gd name="T65" fmla="*/ 2147483647 h 923"/>
              <a:gd name="T66" fmla="*/ 2147483647 w 1466"/>
              <a:gd name="T67" fmla="*/ 2147483647 h 923"/>
              <a:gd name="T68" fmla="*/ 2147483647 w 1466"/>
              <a:gd name="T69" fmla="*/ 2147483647 h 923"/>
              <a:gd name="T70" fmla="*/ 2147483647 w 1466"/>
              <a:gd name="T71" fmla="*/ 2147483647 h 923"/>
              <a:gd name="T72" fmla="*/ 2147483647 w 1466"/>
              <a:gd name="T73" fmla="*/ 2147483647 h 923"/>
              <a:gd name="T74" fmla="*/ 2147483647 w 1466"/>
              <a:gd name="T75" fmla="*/ 2147483647 h 923"/>
              <a:gd name="T76" fmla="*/ 2147483647 w 1466"/>
              <a:gd name="T77" fmla="*/ 2147483647 h 923"/>
              <a:gd name="T78" fmla="*/ 2147483647 w 1466"/>
              <a:gd name="T79" fmla="*/ 2147483647 h 923"/>
              <a:gd name="T80" fmla="*/ 2147483647 w 1466"/>
              <a:gd name="T81" fmla="*/ 2147483647 h 923"/>
              <a:gd name="T82" fmla="*/ 2147483647 w 1466"/>
              <a:gd name="T83" fmla="*/ 2147483647 h 923"/>
              <a:gd name="T84" fmla="*/ 2147483647 w 1466"/>
              <a:gd name="T85" fmla="*/ 2147483647 h 923"/>
              <a:gd name="T86" fmla="*/ 2147483647 w 1466"/>
              <a:gd name="T87" fmla="*/ 2132301193 h 923"/>
              <a:gd name="T88" fmla="*/ 2147483647 w 1466"/>
              <a:gd name="T89" fmla="*/ 2011857741 h 923"/>
              <a:gd name="T90" fmla="*/ 2147483647 w 1466"/>
              <a:gd name="T91" fmla="*/ 1735283027 h 923"/>
              <a:gd name="T92" fmla="*/ 2147483647 w 1466"/>
              <a:gd name="T93" fmla="*/ 1302579165 h 923"/>
              <a:gd name="T94" fmla="*/ 2147483647 w 1466"/>
              <a:gd name="T95" fmla="*/ 869872926 h 9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66"/>
              <a:gd name="T145" fmla="*/ 0 h 923"/>
              <a:gd name="T146" fmla="*/ 1466 w 1466"/>
              <a:gd name="T147" fmla="*/ 923 h 9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66" h="923">
                <a:moveTo>
                  <a:pt x="1361" y="195"/>
                </a:moveTo>
                <a:lnTo>
                  <a:pt x="1349" y="189"/>
                </a:lnTo>
                <a:lnTo>
                  <a:pt x="1326" y="183"/>
                </a:lnTo>
                <a:lnTo>
                  <a:pt x="1303" y="180"/>
                </a:lnTo>
                <a:lnTo>
                  <a:pt x="1279" y="183"/>
                </a:lnTo>
                <a:lnTo>
                  <a:pt x="1250" y="188"/>
                </a:lnTo>
                <a:lnTo>
                  <a:pt x="1227" y="191"/>
                </a:lnTo>
                <a:lnTo>
                  <a:pt x="1199" y="198"/>
                </a:lnTo>
                <a:lnTo>
                  <a:pt x="1174" y="206"/>
                </a:lnTo>
                <a:lnTo>
                  <a:pt x="1141" y="216"/>
                </a:lnTo>
                <a:lnTo>
                  <a:pt x="1111" y="226"/>
                </a:lnTo>
                <a:lnTo>
                  <a:pt x="1083" y="240"/>
                </a:lnTo>
                <a:lnTo>
                  <a:pt x="1054" y="252"/>
                </a:lnTo>
                <a:lnTo>
                  <a:pt x="1020" y="265"/>
                </a:lnTo>
                <a:lnTo>
                  <a:pt x="987" y="276"/>
                </a:lnTo>
                <a:lnTo>
                  <a:pt x="950" y="287"/>
                </a:lnTo>
                <a:lnTo>
                  <a:pt x="913" y="298"/>
                </a:lnTo>
                <a:lnTo>
                  <a:pt x="889" y="304"/>
                </a:lnTo>
                <a:lnTo>
                  <a:pt x="864" y="307"/>
                </a:lnTo>
                <a:lnTo>
                  <a:pt x="835" y="307"/>
                </a:lnTo>
                <a:lnTo>
                  <a:pt x="806" y="302"/>
                </a:lnTo>
                <a:lnTo>
                  <a:pt x="786" y="298"/>
                </a:lnTo>
                <a:lnTo>
                  <a:pt x="770" y="290"/>
                </a:lnTo>
                <a:lnTo>
                  <a:pt x="755" y="282"/>
                </a:lnTo>
                <a:lnTo>
                  <a:pt x="745" y="273"/>
                </a:lnTo>
                <a:lnTo>
                  <a:pt x="739" y="261"/>
                </a:lnTo>
                <a:lnTo>
                  <a:pt x="733" y="247"/>
                </a:lnTo>
                <a:lnTo>
                  <a:pt x="733" y="234"/>
                </a:lnTo>
                <a:lnTo>
                  <a:pt x="737" y="217"/>
                </a:lnTo>
                <a:lnTo>
                  <a:pt x="745" y="201"/>
                </a:lnTo>
                <a:lnTo>
                  <a:pt x="755" y="188"/>
                </a:lnTo>
                <a:lnTo>
                  <a:pt x="768" y="171"/>
                </a:lnTo>
                <a:lnTo>
                  <a:pt x="782" y="162"/>
                </a:lnTo>
                <a:lnTo>
                  <a:pt x="800" y="149"/>
                </a:lnTo>
                <a:lnTo>
                  <a:pt x="825" y="136"/>
                </a:lnTo>
                <a:lnTo>
                  <a:pt x="850" y="127"/>
                </a:lnTo>
                <a:lnTo>
                  <a:pt x="876" y="121"/>
                </a:lnTo>
                <a:lnTo>
                  <a:pt x="898" y="113"/>
                </a:lnTo>
                <a:lnTo>
                  <a:pt x="923" y="104"/>
                </a:lnTo>
                <a:lnTo>
                  <a:pt x="944" y="94"/>
                </a:lnTo>
                <a:lnTo>
                  <a:pt x="964" y="84"/>
                </a:lnTo>
                <a:lnTo>
                  <a:pt x="978" y="72"/>
                </a:lnTo>
                <a:lnTo>
                  <a:pt x="984" y="57"/>
                </a:lnTo>
                <a:lnTo>
                  <a:pt x="981" y="40"/>
                </a:lnTo>
                <a:lnTo>
                  <a:pt x="971" y="25"/>
                </a:lnTo>
                <a:lnTo>
                  <a:pt x="961" y="15"/>
                </a:lnTo>
                <a:lnTo>
                  <a:pt x="946" y="8"/>
                </a:lnTo>
                <a:lnTo>
                  <a:pt x="928" y="2"/>
                </a:lnTo>
                <a:lnTo>
                  <a:pt x="904" y="0"/>
                </a:lnTo>
                <a:lnTo>
                  <a:pt x="880" y="0"/>
                </a:lnTo>
                <a:lnTo>
                  <a:pt x="846" y="2"/>
                </a:lnTo>
                <a:lnTo>
                  <a:pt x="812" y="5"/>
                </a:lnTo>
                <a:lnTo>
                  <a:pt x="789" y="11"/>
                </a:lnTo>
                <a:lnTo>
                  <a:pt x="756" y="19"/>
                </a:lnTo>
                <a:lnTo>
                  <a:pt x="722" y="31"/>
                </a:lnTo>
                <a:lnTo>
                  <a:pt x="698" y="43"/>
                </a:lnTo>
                <a:lnTo>
                  <a:pt x="670" y="58"/>
                </a:lnTo>
                <a:lnTo>
                  <a:pt x="643" y="72"/>
                </a:lnTo>
                <a:lnTo>
                  <a:pt x="615" y="89"/>
                </a:lnTo>
                <a:lnTo>
                  <a:pt x="573" y="113"/>
                </a:lnTo>
                <a:lnTo>
                  <a:pt x="545" y="131"/>
                </a:lnTo>
                <a:lnTo>
                  <a:pt x="520" y="146"/>
                </a:lnTo>
                <a:lnTo>
                  <a:pt x="484" y="159"/>
                </a:lnTo>
                <a:lnTo>
                  <a:pt x="451" y="170"/>
                </a:lnTo>
                <a:lnTo>
                  <a:pt x="417" y="179"/>
                </a:lnTo>
                <a:lnTo>
                  <a:pt x="381" y="185"/>
                </a:lnTo>
                <a:lnTo>
                  <a:pt x="345" y="191"/>
                </a:lnTo>
                <a:lnTo>
                  <a:pt x="317" y="194"/>
                </a:lnTo>
                <a:lnTo>
                  <a:pt x="286" y="197"/>
                </a:lnTo>
                <a:lnTo>
                  <a:pt x="256" y="197"/>
                </a:lnTo>
                <a:lnTo>
                  <a:pt x="226" y="198"/>
                </a:lnTo>
                <a:lnTo>
                  <a:pt x="202" y="197"/>
                </a:lnTo>
                <a:lnTo>
                  <a:pt x="205" y="220"/>
                </a:lnTo>
                <a:lnTo>
                  <a:pt x="213" y="252"/>
                </a:lnTo>
                <a:lnTo>
                  <a:pt x="222" y="283"/>
                </a:lnTo>
                <a:lnTo>
                  <a:pt x="235" y="320"/>
                </a:lnTo>
                <a:lnTo>
                  <a:pt x="246" y="350"/>
                </a:lnTo>
                <a:lnTo>
                  <a:pt x="259" y="375"/>
                </a:lnTo>
                <a:lnTo>
                  <a:pt x="266" y="399"/>
                </a:lnTo>
                <a:lnTo>
                  <a:pt x="268" y="423"/>
                </a:lnTo>
                <a:lnTo>
                  <a:pt x="266" y="444"/>
                </a:lnTo>
                <a:lnTo>
                  <a:pt x="259" y="460"/>
                </a:lnTo>
                <a:lnTo>
                  <a:pt x="250" y="474"/>
                </a:lnTo>
                <a:lnTo>
                  <a:pt x="241" y="485"/>
                </a:lnTo>
                <a:lnTo>
                  <a:pt x="228" y="494"/>
                </a:lnTo>
                <a:lnTo>
                  <a:pt x="216" y="499"/>
                </a:lnTo>
                <a:lnTo>
                  <a:pt x="204" y="502"/>
                </a:lnTo>
                <a:lnTo>
                  <a:pt x="186" y="500"/>
                </a:lnTo>
                <a:lnTo>
                  <a:pt x="173" y="496"/>
                </a:lnTo>
                <a:lnTo>
                  <a:pt x="156" y="491"/>
                </a:lnTo>
                <a:lnTo>
                  <a:pt x="144" y="485"/>
                </a:lnTo>
                <a:lnTo>
                  <a:pt x="126" y="477"/>
                </a:lnTo>
                <a:lnTo>
                  <a:pt x="113" y="469"/>
                </a:lnTo>
                <a:lnTo>
                  <a:pt x="100" y="463"/>
                </a:lnTo>
                <a:lnTo>
                  <a:pt x="85" y="457"/>
                </a:lnTo>
                <a:lnTo>
                  <a:pt x="56" y="457"/>
                </a:lnTo>
                <a:lnTo>
                  <a:pt x="41" y="463"/>
                </a:lnTo>
                <a:lnTo>
                  <a:pt x="28" y="472"/>
                </a:lnTo>
                <a:lnTo>
                  <a:pt x="19" y="485"/>
                </a:lnTo>
                <a:lnTo>
                  <a:pt x="10" y="502"/>
                </a:lnTo>
                <a:lnTo>
                  <a:pt x="4" y="518"/>
                </a:lnTo>
                <a:lnTo>
                  <a:pt x="0" y="536"/>
                </a:lnTo>
                <a:lnTo>
                  <a:pt x="0" y="557"/>
                </a:lnTo>
                <a:lnTo>
                  <a:pt x="3" y="575"/>
                </a:lnTo>
                <a:lnTo>
                  <a:pt x="7" y="596"/>
                </a:lnTo>
                <a:lnTo>
                  <a:pt x="18" y="615"/>
                </a:lnTo>
                <a:lnTo>
                  <a:pt x="28" y="636"/>
                </a:lnTo>
                <a:lnTo>
                  <a:pt x="43" y="657"/>
                </a:lnTo>
                <a:lnTo>
                  <a:pt x="59" y="669"/>
                </a:lnTo>
                <a:lnTo>
                  <a:pt x="80" y="682"/>
                </a:lnTo>
                <a:lnTo>
                  <a:pt x="100" y="691"/>
                </a:lnTo>
                <a:lnTo>
                  <a:pt x="122" y="695"/>
                </a:lnTo>
                <a:lnTo>
                  <a:pt x="141" y="700"/>
                </a:lnTo>
                <a:lnTo>
                  <a:pt x="171" y="700"/>
                </a:lnTo>
                <a:lnTo>
                  <a:pt x="195" y="697"/>
                </a:lnTo>
                <a:lnTo>
                  <a:pt x="223" y="695"/>
                </a:lnTo>
                <a:lnTo>
                  <a:pt x="244" y="695"/>
                </a:lnTo>
                <a:lnTo>
                  <a:pt x="257" y="704"/>
                </a:lnTo>
                <a:lnTo>
                  <a:pt x="262" y="719"/>
                </a:lnTo>
                <a:lnTo>
                  <a:pt x="262" y="736"/>
                </a:lnTo>
                <a:lnTo>
                  <a:pt x="254" y="758"/>
                </a:lnTo>
                <a:lnTo>
                  <a:pt x="247" y="780"/>
                </a:lnTo>
                <a:lnTo>
                  <a:pt x="238" y="800"/>
                </a:lnTo>
                <a:lnTo>
                  <a:pt x="226" y="825"/>
                </a:lnTo>
                <a:lnTo>
                  <a:pt x="213" y="847"/>
                </a:lnTo>
                <a:lnTo>
                  <a:pt x="199" y="868"/>
                </a:lnTo>
                <a:lnTo>
                  <a:pt x="183" y="889"/>
                </a:lnTo>
                <a:lnTo>
                  <a:pt x="171" y="905"/>
                </a:lnTo>
                <a:lnTo>
                  <a:pt x="146" y="923"/>
                </a:lnTo>
                <a:lnTo>
                  <a:pt x="1354" y="922"/>
                </a:lnTo>
                <a:lnTo>
                  <a:pt x="1355" y="902"/>
                </a:lnTo>
                <a:lnTo>
                  <a:pt x="1360" y="884"/>
                </a:lnTo>
                <a:lnTo>
                  <a:pt x="1366" y="868"/>
                </a:lnTo>
                <a:lnTo>
                  <a:pt x="1372" y="855"/>
                </a:lnTo>
                <a:lnTo>
                  <a:pt x="1381" y="840"/>
                </a:lnTo>
                <a:lnTo>
                  <a:pt x="1393" y="823"/>
                </a:lnTo>
                <a:lnTo>
                  <a:pt x="1406" y="809"/>
                </a:lnTo>
                <a:lnTo>
                  <a:pt x="1418" y="797"/>
                </a:lnTo>
                <a:lnTo>
                  <a:pt x="1433" y="782"/>
                </a:lnTo>
                <a:lnTo>
                  <a:pt x="1445" y="770"/>
                </a:lnTo>
                <a:lnTo>
                  <a:pt x="1454" y="755"/>
                </a:lnTo>
                <a:lnTo>
                  <a:pt x="1461" y="740"/>
                </a:lnTo>
                <a:lnTo>
                  <a:pt x="1466" y="718"/>
                </a:lnTo>
                <a:lnTo>
                  <a:pt x="1464" y="697"/>
                </a:lnTo>
                <a:lnTo>
                  <a:pt x="1460" y="683"/>
                </a:lnTo>
                <a:lnTo>
                  <a:pt x="1452" y="670"/>
                </a:lnTo>
                <a:lnTo>
                  <a:pt x="1442" y="658"/>
                </a:lnTo>
                <a:lnTo>
                  <a:pt x="1428" y="648"/>
                </a:lnTo>
                <a:lnTo>
                  <a:pt x="1413" y="642"/>
                </a:lnTo>
                <a:lnTo>
                  <a:pt x="1394" y="637"/>
                </a:lnTo>
                <a:lnTo>
                  <a:pt x="1373" y="636"/>
                </a:lnTo>
                <a:lnTo>
                  <a:pt x="1351" y="637"/>
                </a:lnTo>
                <a:lnTo>
                  <a:pt x="1330" y="640"/>
                </a:lnTo>
                <a:lnTo>
                  <a:pt x="1309" y="645"/>
                </a:lnTo>
                <a:lnTo>
                  <a:pt x="1282" y="652"/>
                </a:lnTo>
                <a:lnTo>
                  <a:pt x="1260" y="658"/>
                </a:lnTo>
                <a:lnTo>
                  <a:pt x="1236" y="663"/>
                </a:lnTo>
                <a:lnTo>
                  <a:pt x="1208" y="666"/>
                </a:lnTo>
                <a:lnTo>
                  <a:pt x="1185" y="666"/>
                </a:lnTo>
                <a:lnTo>
                  <a:pt x="1166" y="661"/>
                </a:lnTo>
                <a:lnTo>
                  <a:pt x="1145" y="655"/>
                </a:lnTo>
                <a:lnTo>
                  <a:pt x="1129" y="646"/>
                </a:lnTo>
                <a:lnTo>
                  <a:pt x="1114" y="634"/>
                </a:lnTo>
                <a:lnTo>
                  <a:pt x="1104" y="616"/>
                </a:lnTo>
                <a:lnTo>
                  <a:pt x="1099" y="597"/>
                </a:lnTo>
                <a:lnTo>
                  <a:pt x="1102" y="578"/>
                </a:lnTo>
                <a:lnTo>
                  <a:pt x="1110" y="558"/>
                </a:lnTo>
                <a:lnTo>
                  <a:pt x="1117" y="544"/>
                </a:lnTo>
                <a:lnTo>
                  <a:pt x="1130" y="529"/>
                </a:lnTo>
                <a:lnTo>
                  <a:pt x="1145" y="515"/>
                </a:lnTo>
                <a:lnTo>
                  <a:pt x="1160" y="506"/>
                </a:lnTo>
                <a:lnTo>
                  <a:pt x="1178" y="496"/>
                </a:lnTo>
                <a:lnTo>
                  <a:pt x="1196" y="490"/>
                </a:lnTo>
                <a:lnTo>
                  <a:pt x="1215" y="485"/>
                </a:lnTo>
                <a:lnTo>
                  <a:pt x="1236" y="482"/>
                </a:lnTo>
                <a:lnTo>
                  <a:pt x="1261" y="478"/>
                </a:lnTo>
                <a:lnTo>
                  <a:pt x="1288" y="475"/>
                </a:lnTo>
                <a:lnTo>
                  <a:pt x="1311" y="471"/>
                </a:lnTo>
                <a:lnTo>
                  <a:pt x="1333" y="462"/>
                </a:lnTo>
                <a:lnTo>
                  <a:pt x="1348" y="451"/>
                </a:lnTo>
                <a:lnTo>
                  <a:pt x="1361" y="438"/>
                </a:lnTo>
                <a:lnTo>
                  <a:pt x="1372" y="423"/>
                </a:lnTo>
                <a:lnTo>
                  <a:pt x="1378" y="408"/>
                </a:lnTo>
                <a:lnTo>
                  <a:pt x="1382" y="389"/>
                </a:lnTo>
                <a:lnTo>
                  <a:pt x="1384" y="363"/>
                </a:lnTo>
                <a:lnTo>
                  <a:pt x="1381" y="344"/>
                </a:lnTo>
                <a:lnTo>
                  <a:pt x="1379" y="320"/>
                </a:lnTo>
                <a:lnTo>
                  <a:pt x="1378" y="292"/>
                </a:lnTo>
                <a:lnTo>
                  <a:pt x="1376" y="258"/>
                </a:lnTo>
                <a:lnTo>
                  <a:pt x="1376" y="225"/>
                </a:lnTo>
                <a:lnTo>
                  <a:pt x="1378" y="206"/>
                </a:lnTo>
                <a:lnTo>
                  <a:pt x="1361" y="195"/>
                </a:lnTo>
                <a:close/>
              </a:path>
            </a:pathLst>
          </a:custGeom>
          <a:solidFill>
            <a:srgbClr val="FFFF00">
              <a:alpha val="41176"/>
            </a:srgbClr>
          </a:solidFill>
          <a:ln w="6350">
            <a:solidFill>
              <a:srgbClr val="000000"/>
            </a:solidFill>
            <a:prstDash val="solid"/>
            <a:round/>
            <a:headEnd/>
            <a:tailEnd/>
          </a:ln>
        </p:spPr>
        <p:txBody>
          <a:bodyPr/>
          <a:lstStyle/>
          <a:p>
            <a:endParaRPr lang="en-US"/>
          </a:p>
        </p:txBody>
      </p:sp>
      <p:sp>
        <p:nvSpPr>
          <p:cNvPr id="47114" name="Freeform 28"/>
          <p:cNvSpPr>
            <a:spLocks/>
          </p:cNvSpPr>
          <p:nvPr/>
        </p:nvSpPr>
        <p:spPr bwMode="auto">
          <a:xfrm>
            <a:off x="5348288" y="4953000"/>
            <a:ext cx="3795712" cy="1681163"/>
          </a:xfrm>
          <a:custGeom>
            <a:avLst/>
            <a:gdLst>
              <a:gd name="T0" fmla="*/ 1350930050 w 1856"/>
              <a:gd name="T1" fmla="*/ 291304202 h 788"/>
              <a:gd name="T2" fmla="*/ 1601878493 w 1856"/>
              <a:gd name="T3" fmla="*/ 341372122 h 788"/>
              <a:gd name="T4" fmla="*/ 1861189362 w 1856"/>
              <a:gd name="T5" fmla="*/ 391440042 h 788"/>
              <a:gd name="T6" fmla="*/ 2137231217 w 1856"/>
              <a:gd name="T7" fmla="*/ 373233138 h 788"/>
              <a:gd name="T8" fmla="*/ 2147483647 w 1856"/>
              <a:gd name="T9" fmla="*/ 273097231 h 788"/>
              <a:gd name="T10" fmla="*/ 2147483647 w 1856"/>
              <a:gd name="T11" fmla="*/ 154754486 h 788"/>
              <a:gd name="T12" fmla="*/ 2147483647 w 1856"/>
              <a:gd name="T13" fmla="*/ 141100375 h 788"/>
              <a:gd name="T14" fmla="*/ 2147483647 w 1856"/>
              <a:gd name="T15" fmla="*/ 273097231 h 788"/>
              <a:gd name="T16" fmla="*/ 2147483647 w 1856"/>
              <a:gd name="T17" fmla="*/ 564401500 h 788"/>
              <a:gd name="T18" fmla="*/ 2147483647 w 1856"/>
              <a:gd name="T19" fmla="*/ 869361813 h 788"/>
              <a:gd name="T20" fmla="*/ 2147483647 w 1856"/>
              <a:gd name="T21" fmla="*/ 1083287605 h 788"/>
              <a:gd name="T22" fmla="*/ 2147483647 w 1856"/>
              <a:gd name="T23" fmla="*/ 1160666148 h 788"/>
              <a:gd name="T24" fmla="*/ 2147483647 w 1856"/>
              <a:gd name="T25" fmla="*/ 1165218941 h 788"/>
              <a:gd name="T26" fmla="*/ 2147483647 w 1856"/>
              <a:gd name="T27" fmla="*/ 1069633494 h 788"/>
              <a:gd name="T28" fmla="*/ 2147483647 w 1856"/>
              <a:gd name="T29" fmla="*/ 910326281 h 788"/>
              <a:gd name="T30" fmla="*/ 2147483647 w 1856"/>
              <a:gd name="T31" fmla="*/ 591711856 h 788"/>
              <a:gd name="T32" fmla="*/ 2147483647 w 1856"/>
              <a:gd name="T33" fmla="*/ 300407654 h 788"/>
              <a:gd name="T34" fmla="*/ 2147483647 w 1856"/>
              <a:gd name="T35" fmla="*/ 113789985 h 788"/>
              <a:gd name="T36" fmla="*/ 2147483647 w 1856"/>
              <a:gd name="T37" fmla="*/ 27310365 h 788"/>
              <a:gd name="T38" fmla="*/ 2147483647 w 1856"/>
              <a:gd name="T39" fmla="*/ 0 h 788"/>
              <a:gd name="T40" fmla="*/ 2147483647 w 1856"/>
              <a:gd name="T41" fmla="*/ 27310365 h 788"/>
              <a:gd name="T42" fmla="*/ 2147483647 w 1856"/>
              <a:gd name="T43" fmla="*/ 59171389 h 788"/>
              <a:gd name="T44" fmla="*/ 1066523468 w 1856"/>
              <a:gd name="T45" fmla="*/ 2147483647 h 788"/>
              <a:gd name="T46" fmla="*/ 1116714640 w 1856"/>
              <a:gd name="T47" fmla="*/ 2147483647 h 788"/>
              <a:gd name="T48" fmla="*/ 1229641132 w 1856"/>
              <a:gd name="T49" fmla="*/ 2147483647 h 788"/>
              <a:gd name="T50" fmla="*/ 1396938731 w 1856"/>
              <a:gd name="T51" fmla="*/ 2147483647 h 788"/>
              <a:gd name="T52" fmla="*/ 1514047459 w 1856"/>
              <a:gd name="T53" fmla="*/ 2147483647 h 788"/>
              <a:gd name="T54" fmla="*/ 1509863178 w 1856"/>
              <a:gd name="T55" fmla="*/ 2147483647 h 788"/>
              <a:gd name="T56" fmla="*/ 1376025508 w 1856"/>
              <a:gd name="T57" fmla="*/ 2147483647 h 788"/>
              <a:gd name="T58" fmla="*/ 1145990288 w 1856"/>
              <a:gd name="T59" fmla="*/ 2147483647 h 788"/>
              <a:gd name="T60" fmla="*/ 878314693 w 1856"/>
              <a:gd name="T61" fmla="*/ 2147483647 h 788"/>
              <a:gd name="T62" fmla="*/ 572995144 w 1856"/>
              <a:gd name="T63" fmla="*/ 2147483647 h 788"/>
              <a:gd name="T64" fmla="*/ 280224219 w 1856"/>
              <a:gd name="T65" fmla="*/ 2147483647 h 788"/>
              <a:gd name="T66" fmla="*/ 62737638 w 1856"/>
              <a:gd name="T67" fmla="*/ 2147483647 h 788"/>
              <a:gd name="T68" fmla="*/ 12546710 w 1856"/>
              <a:gd name="T69" fmla="*/ 2007270131 h 788"/>
              <a:gd name="T70" fmla="*/ 129655466 w 1856"/>
              <a:gd name="T71" fmla="*/ 1784240887 h 788"/>
              <a:gd name="T72" fmla="*/ 330413089 w 1856"/>
              <a:gd name="T73" fmla="*/ 1634037127 h 788"/>
              <a:gd name="T74" fmla="*/ 572995144 w 1856"/>
              <a:gd name="T75" fmla="*/ 1570312962 h 788"/>
              <a:gd name="T76" fmla="*/ 886679164 w 1856"/>
              <a:gd name="T77" fmla="*/ 1520245041 h 788"/>
              <a:gd name="T78" fmla="*/ 1095801417 w 1856"/>
              <a:gd name="T79" fmla="*/ 1370041281 h 788"/>
              <a:gd name="T80" fmla="*/ 1183632452 w 1856"/>
              <a:gd name="T81" fmla="*/ 1147012037 h 788"/>
              <a:gd name="T82" fmla="*/ 1179450217 w 1856"/>
              <a:gd name="T83" fmla="*/ 819293893 h 788"/>
              <a:gd name="T84" fmla="*/ 1158539039 w 1856"/>
              <a:gd name="T85" fmla="*/ 455164207 h 7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56"/>
              <a:gd name="T130" fmla="*/ 0 h 788"/>
              <a:gd name="T131" fmla="*/ 1856 w 1856"/>
              <a:gd name="T132" fmla="*/ 788 h 7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56" h="788">
                <a:moveTo>
                  <a:pt x="282" y="73"/>
                </a:moveTo>
                <a:lnTo>
                  <a:pt x="299" y="69"/>
                </a:lnTo>
                <a:lnTo>
                  <a:pt x="323" y="64"/>
                </a:lnTo>
                <a:lnTo>
                  <a:pt x="344" y="66"/>
                </a:lnTo>
                <a:lnTo>
                  <a:pt x="364" y="70"/>
                </a:lnTo>
                <a:lnTo>
                  <a:pt x="383" y="75"/>
                </a:lnTo>
                <a:lnTo>
                  <a:pt x="404" y="79"/>
                </a:lnTo>
                <a:lnTo>
                  <a:pt x="428" y="83"/>
                </a:lnTo>
                <a:lnTo>
                  <a:pt x="445" y="86"/>
                </a:lnTo>
                <a:lnTo>
                  <a:pt x="469" y="88"/>
                </a:lnTo>
                <a:lnTo>
                  <a:pt x="492" y="86"/>
                </a:lnTo>
                <a:lnTo>
                  <a:pt x="511" y="82"/>
                </a:lnTo>
                <a:lnTo>
                  <a:pt x="533" y="76"/>
                </a:lnTo>
                <a:lnTo>
                  <a:pt x="554" y="69"/>
                </a:lnTo>
                <a:lnTo>
                  <a:pt x="574" y="60"/>
                </a:lnTo>
                <a:lnTo>
                  <a:pt x="594" y="51"/>
                </a:lnTo>
                <a:lnTo>
                  <a:pt x="614" y="42"/>
                </a:lnTo>
                <a:lnTo>
                  <a:pt x="638" y="34"/>
                </a:lnTo>
                <a:lnTo>
                  <a:pt x="657" y="30"/>
                </a:lnTo>
                <a:lnTo>
                  <a:pt x="679" y="28"/>
                </a:lnTo>
                <a:lnTo>
                  <a:pt x="700" y="31"/>
                </a:lnTo>
                <a:lnTo>
                  <a:pt x="720" y="37"/>
                </a:lnTo>
                <a:lnTo>
                  <a:pt x="739" y="49"/>
                </a:lnTo>
                <a:lnTo>
                  <a:pt x="751" y="60"/>
                </a:lnTo>
                <a:lnTo>
                  <a:pt x="757" y="79"/>
                </a:lnTo>
                <a:lnTo>
                  <a:pt x="754" y="100"/>
                </a:lnTo>
                <a:lnTo>
                  <a:pt x="748" y="124"/>
                </a:lnTo>
                <a:lnTo>
                  <a:pt x="739" y="149"/>
                </a:lnTo>
                <a:lnTo>
                  <a:pt x="731" y="170"/>
                </a:lnTo>
                <a:lnTo>
                  <a:pt x="733" y="191"/>
                </a:lnTo>
                <a:lnTo>
                  <a:pt x="742" y="211"/>
                </a:lnTo>
                <a:lnTo>
                  <a:pt x="757" y="228"/>
                </a:lnTo>
                <a:lnTo>
                  <a:pt x="772" y="238"/>
                </a:lnTo>
                <a:lnTo>
                  <a:pt x="793" y="244"/>
                </a:lnTo>
                <a:lnTo>
                  <a:pt x="815" y="250"/>
                </a:lnTo>
                <a:lnTo>
                  <a:pt x="846" y="255"/>
                </a:lnTo>
                <a:lnTo>
                  <a:pt x="873" y="258"/>
                </a:lnTo>
                <a:lnTo>
                  <a:pt x="906" y="259"/>
                </a:lnTo>
                <a:lnTo>
                  <a:pt x="936" y="256"/>
                </a:lnTo>
                <a:lnTo>
                  <a:pt x="962" y="252"/>
                </a:lnTo>
                <a:lnTo>
                  <a:pt x="991" y="244"/>
                </a:lnTo>
                <a:lnTo>
                  <a:pt x="1016" y="235"/>
                </a:lnTo>
                <a:lnTo>
                  <a:pt x="1035" y="225"/>
                </a:lnTo>
                <a:lnTo>
                  <a:pt x="1055" y="213"/>
                </a:lnTo>
                <a:lnTo>
                  <a:pt x="1070" y="200"/>
                </a:lnTo>
                <a:lnTo>
                  <a:pt x="1083" y="183"/>
                </a:lnTo>
                <a:lnTo>
                  <a:pt x="1091" y="162"/>
                </a:lnTo>
                <a:lnTo>
                  <a:pt x="1092" y="130"/>
                </a:lnTo>
                <a:lnTo>
                  <a:pt x="1092" y="104"/>
                </a:lnTo>
                <a:lnTo>
                  <a:pt x="1096" y="82"/>
                </a:lnTo>
                <a:lnTo>
                  <a:pt x="1105" y="66"/>
                </a:lnTo>
                <a:lnTo>
                  <a:pt x="1119" y="51"/>
                </a:lnTo>
                <a:lnTo>
                  <a:pt x="1134" y="37"/>
                </a:lnTo>
                <a:lnTo>
                  <a:pt x="1153" y="25"/>
                </a:lnTo>
                <a:lnTo>
                  <a:pt x="1172" y="16"/>
                </a:lnTo>
                <a:lnTo>
                  <a:pt x="1199" y="9"/>
                </a:lnTo>
                <a:lnTo>
                  <a:pt x="1225" y="6"/>
                </a:lnTo>
                <a:lnTo>
                  <a:pt x="1251" y="3"/>
                </a:lnTo>
                <a:lnTo>
                  <a:pt x="1280" y="2"/>
                </a:lnTo>
                <a:lnTo>
                  <a:pt x="1309" y="0"/>
                </a:lnTo>
                <a:lnTo>
                  <a:pt x="1342" y="2"/>
                </a:lnTo>
                <a:lnTo>
                  <a:pt x="1368" y="3"/>
                </a:lnTo>
                <a:lnTo>
                  <a:pt x="1390" y="6"/>
                </a:lnTo>
                <a:lnTo>
                  <a:pt x="1414" y="9"/>
                </a:lnTo>
                <a:lnTo>
                  <a:pt x="1436" y="12"/>
                </a:lnTo>
                <a:lnTo>
                  <a:pt x="1460" y="13"/>
                </a:lnTo>
                <a:lnTo>
                  <a:pt x="1642" y="18"/>
                </a:lnTo>
                <a:lnTo>
                  <a:pt x="1856" y="788"/>
                </a:lnTo>
                <a:lnTo>
                  <a:pt x="255" y="786"/>
                </a:lnTo>
                <a:lnTo>
                  <a:pt x="256" y="765"/>
                </a:lnTo>
                <a:lnTo>
                  <a:pt x="261" y="747"/>
                </a:lnTo>
                <a:lnTo>
                  <a:pt x="267" y="731"/>
                </a:lnTo>
                <a:lnTo>
                  <a:pt x="273" y="718"/>
                </a:lnTo>
                <a:lnTo>
                  <a:pt x="282" y="703"/>
                </a:lnTo>
                <a:lnTo>
                  <a:pt x="294" y="686"/>
                </a:lnTo>
                <a:lnTo>
                  <a:pt x="307" y="672"/>
                </a:lnTo>
                <a:lnTo>
                  <a:pt x="319" y="660"/>
                </a:lnTo>
                <a:lnTo>
                  <a:pt x="334" y="645"/>
                </a:lnTo>
                <a:lnTo>
                  <a:pt x="346" y="633"/>
                </a:lnTo>
                <a:lnTo>
                  <a:pt x="355" y="618"/>
                </a:lnTo>
                <a:lnTo>
                  <a:pt x="362" y="603"/>
                </a:lnTo>
                <a:lnTo>
                  <a:pt x="367" y="581"/>
                </a:lnTo>
                <a:lnTo>
                  <a:pt x="365" y="560"/>
                </a:lnTo>
                <a:lnTo>
                  <a:pt x="361" y="546"/>
                </a:lnTo>
                <a:lnTo>
                  <a:pt x="353" y="533"/>
                </a:lnTo>
                <a:lnTo>
                  <a:pt x="343" y="521"/>
                </a:lnTo>
                <a:lnTo>
                  <a:pt x="329" y="511"/>
                </a:lnTo>
                <a:lnTo>
                  <a:pt x="314" y="505"/>
                </a:lnTo>
                <a:lnTo>
                  <a:pt x="295" y="500"/>
                </a:lnTo>
                <a:lnTo>
                  <a:pt x="274" y="499"/>
                </a:lnTo>
                <a:lnTo>
                  <a:pt x="252" y="500"/>
                </a:lnTo>
                <a:lnTo>
                  <a:pt x="231" y="503"/>
                </a:lnTo>
                <a:lnTo>
                  <a:pt x="210" y="508"/>
                </a:lnTo>
                <a:lnTo>
                  <a:pt x="183" y="515"/>
                </a:lnTo>
                <a:lnTo>
                  <a:pt x="161" y="521"/>
                </a:lnTo>
                <a:lnTo>
                  <a:pt x="137" y="526"/>
                </a:lnTo>
                <a:lnTo>
                  <a:pt x="109" y="529"/>
                </a:lnTo>
                <a:lnTo>
                  <a:pt x="86" y="529"/>
                </a:lnTo>
                <a:lnTo>
                  <a:pt x="67" y="524"/>
                </a:lnTo>
                <a:lnTo>
                  <a:pt x="46" y="518"/>
                </a:lnTo>
                <a:lnTo>
                  <a:pt x="30" y="509"/>
                </a:lnTo>
                <a:lnTo>
                  <a:pt x="15" y="497"/>
                </a:lnTo>
                <a:lnTo>
                  <a:pt x="5" y="479"/>
                </a:lnTo>
                <a:lnTo>
                  <a:pt x="0" y="460"/>
                </a:lnTo>
                <a:lnTo>
                  <a:pt x="3" y="441"/>
                </a:lnTo>
                <a:lnTo>
                  <a:pt x="11" y="421"/>
                </a:lnTo>
                <a:lnTo>
                  <a:pt x="18" y="407"/>
                </a:lnTo>
                <a:lnTo>
                  <a:pt x="31" y="392"/>
                </a:lnTo>
                <a:lnTo>
                  <a:pt x="46" y="378"/>
                </a:lnTo>
                <a:lnTo>
                  <a:pt x="61" y="369"/>
                </a:lnTo>
                <a:lnTo>
                  <a:pt x="79" y="359"/>
                </a:lnTo>
                <a:lnTo>
                  <a:pt x="97" y="353"/>
                </a:lnTo>
                <a:lnTo>
                  <a:pt x="116" y="348"/>
                </a:lnTo>
                <a:lnTo>
                  <a:pt x="137" y="345"/>
                </a:lnTo>
                <a:lnTo>
                  <a:pt x="162" y="341"/>
                </a:lnTo>
                <a:lnTo>
                  <a:pt x="189" y="338"/>
                </a:lnTo>
                <a:lnTo>
                  <a:pt x="212" y="334"/>
                </a:lnTo>
                <a:lnTo>
                  <a:pt x="234" y="325"/>
                </a:lnTo>
                <a:lnTo>
                  <a:pt x="249" y="314"/>
                </a:lnTo>
                <a:lnTo>
                  <a:pt x="262" y="301"/>
                </a:lnTo>
                <a:lnTo>
                  <a:pt x="273" y="286"/>
                </a:lnTo>
                <a:lnTo>
                  <a:pt x="279" y="271"/>
                </a:lnTo>
                <a:lnTo>
                  <a:pt x="283" y="252"/>
                </a:lnTo>
                <a:lnTo>
                  <a:pt x="285" y="226"/>
                </a:lnTo>
                <a:lnTo>
                  <a:pt x="283" y="204"/>
                </a:lnTo>
                <a:lnTo>
                  <a:pt x="282" y="180"/>
                </a:lnTo>
                <a:lnTo>
                  <a:pt x="280" y="155"/>
                </a:lnTo>
                <a:lnTo>
                  <a:pt x="279" y="125"/>
                </a:lnTo>
                <a:lnTo>
                  <a:pt x="277" y="100"/>
                </a:lnTo>
                <a:lnTo>
                  <a:pt x="279" y="83"/>
                </a:lnTo>
                <a:lnTo>
                  <a:pt x="282" y="73"/>
                </a:lnTo>
                <a:close/>
              </a:path>
            </a:pathLst>
          </a:custGeom>
          <a:solidFill>
            <a:srgbClr val="FF8585">
              <a:alpha val="70979"/>
            </a:srgbClr>
          </a:solidFill>
          <a:ln w="6350">
            <a:solidFill>
              <a:srgbClr val="000000"/>
            </a:solidFill>
            <a:prstDash val="solid"/>
            <a:round/>
            <a:headEnd/>
            <a:tailEnd/>
          </a:ln>
        </p:spPr>
        <p:txBody>
          <a:bodyPr/>
          <a:lstStyle/>
          <a:p>
            <a:endParaRPr lang="en-US"/>
          </a:p>
        </p:txBody>
      </p:sp>
      <p:sp>
        <p:nvSpPr>
          <p:cNvPr id="47115" name="Text Box 30"/>
          <p:cNvSpPr txBox="1">
            <a:spLocks noChangeArrowheads="1"/>
          </p:cNvSpPr>
          <p:nvPr/>
        </p:nvSpPr>
        <p:spPr bwMode="auto">
          <a:xfrm>
            <a:off x="3792538" y="3168650"/>
            <a:ext cx="1619250" cy="641350"/>
          </a:xfrm>
          <a:prstGeom prst="rect">
            <a:avLst/>
          </a:prstGeom>
          <a:noFill/>
          <a:ln w="9525">
            <a:noFill/>
            <a:miter lim="800000"/>
            <a:headEnd/>
            <a:tailEnd/>
          </a:ln>
        </p:spPr>
        <p:txBody>
          <a:bodyPr wrap="none">
            <a:spAutoFit/>
          </a:bodyPr>
          <a:lstStyle/>
          <a:p>
            <a:pPr algn="ctr"/>
            <a:r>
              <a:rPr lang="en-US" sz="1800" b="1">
                <a:solidFill>
                  <a:srgbClr val="333399"/>
                </a:solidFill>
              </a:rPr>
              <a:t>THE WHOLE </a:t>
            </a:r>
            <a:br>
              <a:rPr lang="en-US" sz="1800" b="1">
                <a:solidFill>
                  <a:srgbClr val="333399"/>
                </a:solidFill>
              </a:rPr>
            </a:br>
            <a:r>
              <a:rPr lang="en-US" sz="1800" b="1">
                <a:solidFill>
                  <a:srgbClr val="333399"/>
                </a:solidFill>
              </a:rPr>
              <a:t>PERSON</a:t>
            </a:r>
          </a:p>
        </p:txBody>
      </p:sp>
      <p:sp>
        <p:nvSpPr>
          <p:cNvPr id="47116" name="Text Box 32"/>
          <p:cNvSpPr txBox="1">
            <a:spLocks noChangeArrowheads="1"/>
          </p:cNvSpPr>
          <p:nvPr/>
        </p:nvSpPr>
        <p:spPr bwMode="auto">
          <a:xfrm>
            <a:off x="3382963" y="5157788"/>
            <a:ext cx="1728787" cy="457200"/>
          </a:xfrm>
          <a:prstGeom prst="rect">
            <a:avLst/>
          </a:prstGeom>
          <a:noFill/>
          <a:ln w="9525">
            <a:noFill/>
            <a:miter lim="800000"/>
            <a:headEnd/>
            <a:tailEnd/>
          </a:ln>
        </p:spPr>
        <p:txBody>
          <a:bodyPr wrap="none">
            <a:spAutoFit/>
          </a:bodyPr>
          <a:lstStyle/>
          <a:p>
            <a:r>
              <a:rPr lang="en-US">
                <a:solidFill>
                  <a:srgbClr val="333399"/>
                </a:solidFill>
              </a:rPr>
              <a:t>Disabilities </a:t>
            </a:r>
          </a:p>
        </p:txBody>
      </p:sp>
      <p:sp>
        <p:nvSpPr>
          <p:cNvPr id="47117" name="Text Box 33"/>
          <p:cNvSpPr txBox="1">
            <a:spLocks noChangeArrowheads="1"/>
          </p:cNvSpPr>
          <p:nvPr/>
        </p:nvSpPr>
        <p:spPr bwMode="auto">
          <a:xfrm>
            <a:off x="395288" y="3565525"/>
            <a:ext cx="2016125" cy="457200"/>
          </a:xfrm>
          <a:prstGeom prst="rect">
            <a:avLst/>
          </a:prstGeom>
          <a:noFill/>
          <a:ln w="9525">
            <a:noFill/>
            <a:miter lim="800000"/>
            <a:headEnd/>
            <a:tailEnd/>
          </a:ln>
        </p:spPr>
        <p:txBody>
          <a:bodyPr wrap="none">
            <a:spAutoFit/>
          </a:bodyPr>
          <a:lstStyle/>
          <a:p>
            <a:r>
              <a:rPr lang="en-US" dirty="0">
                <a:solidFill>
                  <a:srgbClr val="333399"/>
                </a:solidFill>
              </a:rPr>
              <a:t>Child Welfare</a:t>
            </a:r>
          </a:p>
        </p:txBody>
      </p:sp>
      <p:sp>
        <p:nvSpPr>
          <p:cNvPr id="47118" name="Text Box 34"/>
          <p:cNvSpPr txBox="1">
            <a:spLocks noChangeArrowheads="1"/>
          </p:cNvSpPr>
          <p:nvPr/>
        </p:nvSpPr>
        <p:spPr bwMode="auto">
          <a:xfrm>
            <a:off x="6973888" y="3495675"/>
            <a:ext cx="1812925" cy="457200"/>
          </a:xfrm>
          <a:prstGeom prst="rect">
            <a:avLst/>
          </a:prstGeom>
          <a:noFill/>
          <a:ln w="9525">
            <a:noFill/>
            <a:miter lim="800000"/>
            <a:headEnd/>
            <a:tailEnd/>
          </a:ln>
        </p:spPr>
        <p:txBody>
          <a:bodyPr wrap="none">
            <a:spAutoFit/>
          </a:bodyPr>
          <a:lstStyle/>
          <a:p>
            <a:r>
              <a:rPr lang="en-US">
                <a:solidFill>
                  <a:srgbClr val="333399"/>
                </a:solidFill>
              </a:rPr>
              <a:t>Health Care</a:t>
            </a:r>
          </a:p>
        </p:txBody>
      </p:sp>
      <p:sp>
        <p:nvSpPr>
          <p:cNvPr id="47119" name="Text Box 35"/>
          <p:cNvSpPr txBox="1">
            <a:spLocks noChangeArrowheads="1"/>
          </p:cNvSpPr>
          <p:nvPr/>
        </p:nvSpPr>
        <p:spPr bwMode="auto">
          <a:xfrm>
            <a:off x="4097338" y="1433513"/>
            <a:ext cx="1541462" cy="457200"/>
          </a:xfrm>
          <a:prstGeom prst="rect">
            <a:avLst/>
          </a:prstGeom>
          <a:noFill/>
          <a:ln w="9525">
            <a:noFill/>
            <a:miter lim="800000"/>
            <a:headEnd/>
            <a:tailEnd/>
          </a:ln>
        </p:spPr>
        <p:txBody>
          <a:bodyPr wrap="none">
            <a:spAutoFit/>
          </a:bodyPr>
          <a:lstStyle/>
          <a:p>
            <a:r>
              <a:rPr lang="en-US" dirty="0">
                <a:solidFill>
                  <a:srgbClr val="333399"/>
                </a:solidFill>
              </a:rPr>
              <a:t>Education</a:t>
            </a:r>
          </a:p>
        </p:txBody>
      </p:sp>
      <p:sp>
        <p:nvSpPr>
          <p:cNvPr id="47120" name="Text Box 36"/>
          <p:cNvSpPr txBox="1">
            <a:spLocks noChangeArrowheads="1"/>
          </p:cNvSpPr>
          <p:nvPr/>
        </p:nvSpPr>
        <p:spPr bwMode="auto">
          <a:xfrm>
            <a:off x="6964363" y="1724025"/>
            <a:ext cx="1304925" cy="457200"/>
          </a:xfrm>
          <a:prstGeom prst="rect">
            <a:avLst/>
          </a:prstGeom>
          <a:noFill/>
          <a:ln w="9525">
            <a:noFill/>
            <a:miter lim="800000"/>
            <a:headEnd/>
            <a:tailEnd/>
          </a:ln>
        </p:spPr>
        <p:txBody>
          <a:bodyPr wrap="none">
            <a:spAutoFit/>
          </a:bodyPr>
          <a:lstStyle/>
          <a:p>
            <a:r>
              <a:rPr lang="en-US">
                <a:solidFill>
                  <a:srgbClr val="333399"/>
                </a:solidFill>
              </a:rPr>
              <a:t>Housing</a:t>
            </a:r>
          </a:p>
        </p:txBody>
      </p:sp>
      <p:sp>
        <p:nvSpPr>
          <p:cNvPr id="47121" name="Text Box 37"/>
          <p:cNvSpPr txBox="1">
            <a:spLocks noChangeArrowheads="1"/>
          </p:cNvSpPr>
          <p:nvPr/>
        </p:nvSpPr>
        <p:spPr bwMode="auto">
          <a:xfrm>
            <a:off x="6521450" y="5808663"/>
            <a:ext cx="1963738" cy="457200"/>
          </a:xfrm>
          <a:prstGeom prst="rect">
            <a:avLst/>
          </a:prstGeom>
          <a:noFill/>
          <a:ln w="9525">
            <a:noFill/>
            <a:miter lim="800000"/>
            <a:headEnd/>
            <a:tailEnd/>
          </a:ln>
        </p:spPr>
        <p:txBody>
          <a:bodyPr wrap="none">
            <a:spAutoFit/>
          </a:bodyPr>
          <a:lstStyle/>
          <a:p>
            <a:r>
              <a:rPr lang="en-US" dirty="0">
                <a:solidFill>
                  <a:srgbClr val="333399"/>
                </a:solidFill>
              </a:rPr>
              <a:t>Public Safety</a:t>
            </a:r>
          </a:p>
        </p:txBody>
      </p:sp>
      <p:sp>
        <p:nvSpPr>
          <p:cNvPr id="47122" name="Text Box 38"/>
          <p:cNvSpPr txBox="1">
            <a:spLocks noChangeArrowheads="1"/>
          </p:cNvSpPr>
          <p:nvPr/>
        </p:nvSpPr>
        <p:spPr bwMode="auto">
          <a:xfrm>
            <a:off x="969963" y="1819275"/>
            <a:ext cx="1133475" cy="457200"/>
          </a:xfrm>
          <a:prstGeom prst="rect">
            <a:avLst/>
          </a:prstGeom>
          <a:noFill/>
          <a:ln w="9525">
            <a:noFill/>
            <a:miter lim="800000"/>
            <a:headEnd/>
            <a:tailEnd/>
          </a:ln>
        </p:spPr>
        <p:txBody>
          <a:bodyPr wrap="none">
            <a:spAutoFit/>
          </a:bodyPr>
          <a:lstStyle/>
          <a:p>
            <a:r>
              <a:rPr lang="en-US" dirty="0">
                <a:solidFill>
                  <a:srgbClr val="333399"/>
                </a:solidFill>
              </a:rPr>
              <a:t>Justice</a:t>
            </a:r>
          </a:p>
        </p:txBody>
      </p:sp>
      <p:sp>
        <p:nvSpPr>
          <p:cNvPr id="47123" name="Text Box 39"/>
          <p:cNvSpPr txBox="1">
            <a:spLocks noChangeArrowheads="1"/>
          </p:cNvSpPr>
          <p:nvPr/>
        </p:nvSpPr>
        <p:spPr bwMode="auto">
          <a:xfrm>
            <a:off x="407988" y="5561013"/>
            <a:ext cx="2066925" cy="457200"/>
          </a:xfrm>
          <a:prstGeom prst="rect">
            <a:avLst/>
          </a:prstGeom>
          <a:noFill/>
          <a:ln w="9525">
            <a:noFill/>
            <a:miter lim="800000"/>
            <a:headEnd/>
            <a:tailEnd/>
          </a:ln>
        </p:spPr>
        <p:txBody>
          <a:bodyPr wrap="none">
            <a:spAutoFit/>
          </a:bodyPr>
          <a:lstStyle/>
          <a:p>
            <a:r>
              <a:rPr lang="en-US">
                <a:solidFill>
                  <a:srgbClr val="333399"/>
                </a:solidFill>
              </a:rPr>
              <a:t>Mental Health</a:t>
            </a:r>
          </a:p>
        </p:txBody>
      </p:sp>
      <p:sp>
        <p:nvSpPr>
          <p:cNvPr id="21" name="Title 20"/>
          <p:cNvSpPr>
            <a:spLocks noGrp="1"/>
          </p:cNvSpPr>
          <p:nvPr>
            <p:ph type="title" idx="4294967295"/>
          </p:nvPr>
        </p:nvSpPr>
        <p:spPr>
          <a:xfrm>
            <a:off x="408432" y="128334"/>
            <a:ext cx="8686800" cy="1143000"/>
          </a:xfrm>
        </p:spPr>
        <p:txBody>
          <a:bodyPr/>
          <a:lstStyle/>
          <a:p>
            <a:pPr algn="l" rtl="0" fontAlgn="base"/>
            <a:r>
              <a:rPr lang="en-US" sz="3200" kern="1200" dirty="0" smtClean="0">
                <a:solidFill>
                  <a:schemeClr val="accent2"/>
                </a:solidFill>
                <a:latin typeface="Arial"/>
                <a:ea typeface="+mn-ea"/>
                <a:cs typeface="+mn-cs"/>
              </a:rPr>
              <a:t>Integrating Data across Government Services</a:t>
            </a: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p:cNvPicPr>
            <a:picLocks noChangeAspect="1" noChangeArrowheads="1"/>
          </p:cNvPicPr>
          <p:nvPr/>
        </p:nvPicPr>
        <p:blipFill>
          <a:blip r:embed="rId3" cstate="print"/>
          <a:srcRect/>
          <a:stretch>
            <a:fillRect/>
          </a:stretch>
        </p:blipFill>
        <p:spPr bwMode="auto">
          <a:xfrm>
            <a:off x="3554413" y="-260350"/>
            <a:ext cx="6121400" cy="7988300"/>
          </a:xfrm>
          <a:prstGeom prst="rect">
            <a:avLst/>
          </a:prstGeom>
          <a:noFill/>
          <a:ln w="9525">
            <a:noFill/>
            <a:miter lim="800000"/>
            <a:headEnd/>
            <a:tailEnd/>
          </a:ln>
        </p:spPr>
      </p:pic>
      <p:sp>
        <p:nvSpPr>
          <p:cNvPr id="5" name="Title 4"/>
          <p:cNvSpPr>
            <a:spLocks noGrp="1"/>
          </p:cNvSpPr>
          <p:nvPr>
            <p:ph type="title"/>
          </p:nvPr>
        </p:nvSpPr>
        <p:spPr>
          <a:xfrm>
            <a:off x="457200" y="201486"/>
            <a:ext cx="8229600" cy="1143000"/>
          </a:xfrm>
        </p:spPr>
        <p:txBody>
          <a:bodyPr/>
          <a:lstStyle/>
          <a:p>
            <a:pPr rtl="0" eaLnBrk="0" fontAlgn="base" hangingPunct="0"/>
            <a:r>
              <a:rPr lang="en-US" sz="3300" b="1" kern="1200" dirty="0" smtClean="0">
                <a:solidFill>
                  <a:schemeClr val="tx1"/>
                </a:solidFill>
                <a:latin typeface="Arial"/>
                <a:ea typeface="+mn-ea"/>
                <a:cs typeface="+mn-cs"/>
              </a:rPr>
              <a:t>Integrated Data for KIDS Research</a:t>
            </a:r>
            <a:endParaRPr lang="en-US" dirty="0" smtClean="0"/>
          </a:p>
          <a:p>
            <a:endParaRPr lang="en-US" dirty="0"/>
          </a:p>
        </p:txBody>
      </p:sp>
      <p:sp>
        <p:nvSpPr>
          <p:cNvPr id="7" name="Content Placeholder 6"/>
          <p:cNvSpPr>
            <a:spLocks noGrp="1"/>
          </p:cNvSpPr>
          <p:nvPr>
            <p:ph sz="half" idx="1"/>
          </p:nvPr>
        </p:nvSpPr>
        <p:spPr>
          <a:xfrm>
            <a:off x="262128" y="942149"/>
            <a:ext cx="4038600" cy="5531803"/>
          </a:xfrm>
        </p:spPr>
        <p:txBody>
          <a:bodyPr/>
          <a:lstStyle/>
          <a:p>
            <a:pPr>
              <a:spcBef>
                <a:spcPts val="0"/>
              </a:spcBef>
              <a:buNone/>
            </a:pPr>
            <a:r>
              <a:rPr lang="en-US" sz="1800" b="1" dirty="0" smtClean="0"/>
              <a:t>Department of Human Services</a:t>
            </a:r>
          </a:p>
          <a:p>
            <a:pPr lvl="1">
              <a:spcBef>
                <a:spcPts val="0"/>
              </a:spcBef>
              <a:buNone/>
            </a:pPr>
            <a:r>
              <a:rPr lang="en-US" sz="1400" b="1" dirty="0" smtClean="0"/>
              <a:t>	</a:t>
            </a:r>
            <a:r>
              <a:rPr lang="en-US" sz="1800" dirty="0" smtClean="0"/>
              <a:t>Child Maltreatment</a:t>
            </a:r>
          </a:p>
          <a:p>
            <a:pPr lvl="1">
              <a:spcBef>
                <a:spcPts val="0"/>
              </a:spcBef>
              <a:buNone/>
            </a:pPr>
            <a:r>
              <a:rPr lang="en-US" sz="1800" dirty="0" smtClean="0"/>
              <a:t>	Out-of-home Placement</a:t>
            </a:r>
          </a:p>
          <a:p>
            <a:pPr>
              <a:spcBef>
                <a:spcPts val="0"/>
              </a:spcBef>
              <a:buNone/>
            </a:pPr>
            <a:endParaRPr lang="en-US" sz="1800" dirty="0" smtClean="0"/>
          </a:p>
          <a:p>
            <a:pPr>
              <a:spcBef>
                <a:spcPts val="0"/>
              </a:spcBef>
              <a:buNone/>
            </a:pPr>
            <a:r>
              <a:rPr lang="en-US" sz="1800" b="1" dirty="0" smtClean="0"/>
              <a:t>Office of Supportive Housing</a:t>
            </a:r>
          </a:p>
          <a:p>
            <a:pPr lvl="1">
              <a:spcBef>
                <a:spcPts val="0"/>
              </a:spcBef>
              <a:buNone/>
            </a:pPr>
            <a:r>
              <a:rPr lang="en-US" sz="1400" b="1" dirty="0" smtClean="0"/>
              <a:t>	</a:t>
            </a:r>
            <a:r>
              <a:rPr lang="en-US" sz="1800" dirty="0" smtClean="0"/>
              <a:t>Homeless shelter stays</a:t>
            </a:r>
          </a:p>
          <a:p>
            <a:pPr>
              <a:spcBef>
                <a:spcPts val="0"/>
              </a:spcBef>
              <a:buNone/>
            </a:pPr>
            <a:endParaRPr lang="en-US" sz="1800" dirty="0" smtClean="0"/>
          </a:p>
          <a:p>
            <a:pPr>
              <a:spcBef>
                <a:spcPts val="0"/>
              </a:spcBef>
              <a:buNone/>
            </a:pPr>
            <a:r>
              <a:rPr lang="en-US" sz="1800" b="1" dirty="0" smtClean="0"/>
              <a:t>Public Health</a:t>
            </a:r>
            <a:endParaRPr lang="en-US" sz="1800" dirty="0" smtClean="0"/>
          </a:p>
          <a:p>
            <a:pPr lvl="1">
              <a:spcBef>
                <a:spcPts val="0"/>
              </a:spcBef>
              <a:buNone/>
            </a:pPr>
            <a:r>
              <a:rPr lang="en-US" sz="1400" dirty="0" smtClean="0"/>
              <a:t>	</a:t>
            </a:r>
            <a:r>
              <a:rPr lang="en-US" sz="1800" dirty="0" smtClean="0"/>
              <a:t>Birth Records</a:t>
            </a:r>
          </a:p>
          <a:p>
            <a:pPr lvl="1">
              <a:spcBef>
                <a:spcPts val="0"/>
              </a:spcBef>
              <a:buNone/>
            </a:pPr>
            <a:r>
              <a:rPr lang="en-US" sz="1800" dirty="0" smtClean="0"/>
              <a:t>	TANF receipt</a:t>
            </a:r>
          </a:p>
          <a:p>
            <a:pPr lvl="1">
              <a:spcBef>
                <a:spcPts val="0"/>
              </a:spcBef>
              <a:buNone/>
            </a:pPr>
            <a:r>
              <a:rPr lang="en-US" sz="1800" dirty="0" smtClean="0"/>
              <a:t>	Lead exposure</a:t>
            </a:r>
          </a:p>
          <a:p>
            <a:pPr>
              <a:spcBef>
                <a:spcPts val="0"/>
              </a:spcBef>
              <a:buNone/>
            </a:pPr>
            <a:endParaRPr lang="en-US" sz="1800" dirty="0" smtClean="0"/>
          </a:p>
          <a:p>
            <a:pPr>
              <a:spcBef>
                <a:spcPts val="0"/>
              </a:spcBef>
              <a:buNone/>
            </a:pPr>
            <a:r>
              <a:rPr lang="en-US" sz="1800" b="1" dirty="0" smtClean="0"/>
              <a:t>Behavioral Health Services</a:t>
            </a:r>
          </a:p>
          <a:p>
            <a:pPr lvl="1">
              <a:spcBef>
                <a:spcPts val="0"/>
              </a:spcBef>
              <a:buNone/>
            </a:pPr>
            <a:r>
              <a:rPr lang="en-US" sz="1400" dirty="0" smtClean="0"/>
              <a:t>	</a:t>
            </a:r>
            <a:r>
              <a:rPr lang="en-US" sz="1800" dirty="0" smtClean="0"/>
              <a:t>Diagnosis, Therapy,</a:t>
            </a:r>
          </a:p>
          <a:p>
            <a:pPr lvl="1">
              <a:spcBef>
                <a:spcPts val="0"/>
              </a:spcBef>
              <a:buNone/>
            </a:pPr>
            <a:r>
              <a:rPr lang="en-US" sz="1800" dirty="0" smtClean="0"/>
              <a:t>	Prescription medications</a:t>
            </a:r>
          </a:p>
          <a:p>
            <a:pPr>
              <a:spcBef>
                <a:spcPts val="0"/>
              </a:spcBef>
              <a:buNone/>
            </a:pPr>
            <a:endParaRPr lang="en-US" sz="1800" dirty="0" smtClean="0"/>
          </a:p>
          <a:p>
            <a:pPr>
              <a:spcBef>
                <a:spcPts val="0"/>
              </a:spcBef>
              <a:buNone/>
            </a:pPr>
            <a:r>
              <a:rPr lang="en-US" sz="1800" b="1" dirty="0" smtClean="0"/>
              <a:t>School District</a:t>
            </a:r>
            <a:endParaRPr lang="en-US" sz="1800" dirty="0" smtClean="0"/>
          </a:p>
          <a:p>
            <a:pPr lvl="2">
              <a:spcBef>
                <a:spcPts val="0"/>
              </a:spcBef>
              <a:buNone/>
            </a:pPr>
            <a:r>
              <a:rPr lang="en-US" sz="1800" dirty="0" smtClean="0"/>
              <a:t>Achievement</a:t>
            </a:r>
          </a:p>
          <a:p>
            <a:pPr lvl="2">
              <a:spcBef>
                <a:spcPts val="0"/>
              </a:spcBef>
              <a:buNone/>
            </a:pPr>
            <a:r>
              <a:rPr lang="en-US" sz="1800" dirty="0" smtClean="0"/>
              <a:t>Attendance</a:t>
            </a:r>
          </a:p>
          <a:p>
            <a:pPr lvl="2">
              <a:spcBef>
                <a:spcPts val="0"/>
              </a:spcBef>
              <a:buNone/>
            </a:pPr>
            <a:r>
              <a:rPr lang="en-US" sz="1800" dirty="0" smtClean="0"/>
              <a:t>Classroom Behavior</a:t>
            </a:r>
          </a:p>
          <a:p>
            <a:pPr>
              <a:spcBef>
                <a:spcPts val="0"/>
              </a:spcBef>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subTitle" idx="1"/>
          </p:nvPr>
        </p:nvSpPr>
        <p:spPr>
          <a:xfrm>
            <a:off x="609600" y="914400"/>
            <a:ext cx="7924800" cy="5181600"/>
          </a:xfrm>
        </p:spPr>
        <p:txBody>
          <a:bodyPr/>
          <a:lstStyle/>
          <a:p>
            <a:pPr>
              <a:lnSpc>
                <a:spcPct val="90000"/>
              </a:lnSpc>
            </a:pPr>
            <a:endParaRPr lang="en-US" sz="1600" dirty="0" smtClean="0"/>
          </a:p>
          <a:p>
            <a:pPr algn="r">
              <a:lnSpc>
                <a:spcPct val="90000"/>
              </a:lnSpc>
            </a:pPr>
            <a:endParaRPr lang="en-US" sz="1600" dirty="0" smtClean="0"/>
          </a:p>
          <a:p>
            <a:pPr algn="r">
              <a:lnSpc>
                <a:spcPct val="90000"/>
              </a:lnSpc>
            </a:pPr>
            <a:endParaRPr lang="en-US" sz="1600" dirty="0" smtClean="0"/>
          </a:p>
          <a:p>
            <a:pPr algn="r">
              <a:lnSpc>
                <a:spcPct val="90000"/>
              </a:lnSpc>
            </a:pPr>
            <a:endParaRPr lang="en-US" sz="1600" dirty="0" smtClean="0"/>
          </a:p>
          <a:p>
            <a:pPr algn="r">
              <a:lnSpc>
                <a:spcPct val="90000"/>
              </a:lnSpc>
            </a:pPr>
            <a:endParaRPr lang="en-US" sz="1600" dirty="0" smtClean="0"/>
          </a:p>
          <a:p>
            <a:pPr algn="r">
              <a:lnSpc>
                <a:spcPct val="90000"/>
              </a:lnSpc>
            </a:pPr>
            <a:endParaRPr lang="en-US" sz="1600" dirty="0" smtClean="0"/>
          </a:p>
          <a:p>
            <a:pPr algn="r">
              <a:lnSpc>
                <a:spcPct val="90000"/>
              </a:lnSpc>
            </a:pPr>
            <a:endParaRPr lang="en-US" sz="1600" dirty="0" smtClean="0"/>
          </a:p>
          <a:p>
            <a:pPr algn="r">
              <a:lnSpc>
                <a:spcPct val="90000"/>
              </a:lnSpc>
            </a:pPr>
            <a:endParaRPr lang="en-US" sz="1600" dirty="0" smtClean="0"/>
          </a:p>
          <a:p>
            <a:pPr algn="r">
              <a:lnSpc>
                <a:spcPct val="90000"/>
              </a:lnSpc>
            </a:pPr>
            <a:endParaRPr lang="en-US" sz="1600" dirty="0" smtClean="0"/>
          </a:p>
          <a:p>
            <a:pPr algn="r">
              <a:lnSpc>
                <a:spcPct val="90000"/>
              </a:lnSpc>
            </a:pPr>
            <a:endParaRPr lang="en-US" sz="1600" dirty="0" smtClean="0"/>
          </a:p>
          <a:p>
            <a:pPr algn="r">
              <a:lnSpc>
                <a:spcPct val="90000"/>
              </a:lnSpc>
            </a:pPr>
            <a:endParaRPr lang="en-US" sz="1600" dirty="0" smtClean="0"/>
          </a:p>
          <a:p>
            <a:pPr algn="r">
              <a:lnSpc>
                <a:spcPct val="90000"/>
              </a:lnSpc>
            </a:pPr>
            <a:endParaRPr lang="en-US" sz="1600" dirty="0" smtClean="0"/>
          </a:p>
          <a:p>
            <a:pPr algn="r">
              <a:lnSpc>
                <a:spcPct val="90000"/>
              </a:lnSpc>
            </a:pPr>
            <a:endParaRPr lang="en-US" sz="1600" dirty="0" smtClean="0"/>
          </a:p>
          <a:p>
            <a:pPr algn="r">
              <a:lnSpc>
                <a:spcPct val="90000"/>
              </a:lnSpc>
            </a:pPr>
            <a:endParaRPr lang="en-US" sz="1600" dirty="0" smtClean="0"/>
          </a:p>
          <a:p>
            <a:pPr algn="r">
              <a:lnSpc>
                <a:spcPct val="90000"/>
              </a:lnSpc>
            </a:pPr>
            <a:endParaRPr lang="en-US" sz="1600" dirty="0" smtClean="0"/>
          </a:p>
          <a:p>
            <a:pPr algn="r">
              <a:lnSpc>
                <a:spcPct val="90000"/>
              </a:lnSpc>
            </a:pPr>
            <a:endParaRPr lang="en-US" sz="1600" dirty="0" smtClean="0"/>
          </a:p>
          <a:p>
            <a:pPr algn="r">
              <a:lnSpc>
                <a:spcPct val="90000"/>
              </a:lnSpc>
            </a:pPr>
            <a:endParaRPr lang="en-US" sz="1400" dirty="0" smtClean="0"/>
          </a:p>
          <a:p>
            <a:pPr algn="r">
              <a:lnSpc>
                <a:spcPct val="90000"/>
              </a:lnSpc>
            </a:pPr>
            <a:endParaRPr lang="en-US" sz="1600" dirty="0" smtClean="0"/>
          </a:p>
        </p:txBody>
      </p:sp>
      <p:sp>
        <p:nvSpPr>
          <p:cNvPr id="50178" name="Rectangle 3"/>
          <p:cNvSpPr>
            <a:spLocks noChangeArrowheads="1"/>
          </p:cNvSpPr>
          <p:nvPr/>
        </p:nvSpPr>
        <p:spPr bwMode="auto">
          <a:xfrm>
            <a:off x="5105400" y="6248400"/>
            <a:ext cx="3879850" cy="304800"/>
          </a:xfrm>
          <a:prstGeom prst="rect">
            <a:avLst/>
          </a:prstGeom>
          <a:noFill/>
          <a:ln w="9525">
            <a:noFill/>
            <a:miter lim="800000"/>
            <a:headEnd/>
            <a:tailEnd/>
          </a:ln>
        </p:spPr>
        <p:txBody>
          <a:bodyPr wrap="none">
            <a:spAutoFit/>
          </a:bodyPr>
          <a:lstStyle/>
          <a:p>
            <a:r>
              <a:rPr lang="en-US" sz="1400"/>
              <a:t>Source: National Center for Children in Poverty</a:t>
            </a:r>
          </a:p>
        </p:txBody>
      </p:sp>
      <p:sp>
        <p:nvSpPr>
          <p:cNvPr id="50179" name="Text Box 8"/>
          <p:cNvSpPr txBox="1">
            <a:spLocks noChangeArrowheads="1"/>
          </p:cNvSpPr>
          <p:nvPr/>
        </p:nvSpPr>
        <p:spPr bwMode="auto">
          <a:xfrm>
            <a:off x="5692775" y="4759325"/>
            <a:ext cx="2593975" cy="1182688"/>
          </a:xfrm>
          <a:prstGeom prst="rect">
            <a:avLst/>
          </a:prstGeom>
          <a:solidFill>
            <a:schemeClr val="bg1"/>
          </a:solidFill>
          <a:ln w="9525">
            <a:noFill/>
            <a:miter lim="800000"/>
            <a:headEnd/>
            <a:tailEnd/>
          </a:ln>
        </p:spPr>
        <p:txBody>
          <a:bodyPr/>
          <a:lstStyle/>
          <a:p>
            <a:endParaRPr lang="en-US" sz="900"/>
          </a:p>
        </p:txBody>
      </p:sp>
      <p:sp>
        <p:nvSpPr>
          <p:cNvPr id="50180" name="Rectangle 9"/>
          <p:cNvSpPr>
            <a:spLocks noChangeArrowheads="1"/>
          </p:cNvSpPr>
          <p:nvPr/>
        </p:nvSpPr>
        <p:spPr bwMode="auto">
          <a:xfrm>
            <a:off x="4718050" y="6296025"/>
            <a:ext cx="4425950" cy="31115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50181" name="Group 14"/>
          <p:cNvGrpSpPr>
            <a:grpSpLocks/>
          </p:cNvGrpSpPr>
          <p:nvPr/>
        </p:nvGrpSpPr>
        <p:grpSpPr bwMode="auto">
          <a:xfrm>
            <a:off x="1439863" y="633413"/>
            <a:ext cx="6237287" cy="5641975"/>
            <a:chOff x="996" y="456"/>
            <a:chExt cx="3342" cy="3341"/>
          </a:xfrm>
        </p:grpSpPr>
        <p:sp>
          <p:nvSpPr>
            <p:cNvPr id="50197" name="Oval 10"/>
            <p:cNvSpPr>
              <a:spLocks noChangeArrowheads="1"/>
            </p:cNvSpPr>
            <p:nvPr/>
          </p:nvSpPr>
          <p:spPr bwMode="auto">
            <a:xfrm>
              <a:off x="996" y="1538"/>
              <a:ext cx="1884" cy="1225"/>
            </a:xfrm>
            <a:prstGeom prst="ellipse">
              <a:avLst/>
            </a:prstGeom>
            <a:noFill/>
            <a:ln w="25400">
              <a:solidFill>
                <a:schemeClr val="tx1"/>
              </a:solidFill>
              <a:round/>
              <a:headEnd/>
              <a:tailEnd/>
            </a:ln>
          </p:spPr>
          <p:txBody>
            <a:bodyPr wrap="none" anchor="ctr"/>
            <a:lstStyle/>
            <a:p>
              <a:endParaRPr lang="en-US"/>
            </a:p>
          </p:txBody>
        </p:sp>
        <p:sp>
          <p:nvSpPr>
            <p:cNvPr id="50198" name="Oval 11"/>
            <p:cNvSpPr>
              <a:spLocks noChangeArrowheads="1"/>
            </p:cNvSpPr>
            <p:nvPr/>
          </p:nvSpPr>
          <p:spPr bwMode="auto">
            <a:xfrm rot="-5551320">
              <a:off x="1712" y="2242"/>
              <a:ext cx="1884" cy="1225"/>
            </a:xfrm>
            <a:prstGeom prst="ellipse">
              <a:avLst/>
            </a:prstGeom>
            <a:noFill/>
            <a:ln w="25400">
              <a:solidFill>
                <a:schemeClr val="tx1"/>
              </a:solidFill>
              <a:round/>
              <a:headEnd/>
              <a:tailEnd/>
            </a:ln>
          </p:spPr>
          <p:txBody>
            <a:bodyPr wrap="none" anchor="ctr"/>
            <a:lstStyle/>
            <a:p>
              <a:endParaRPr lang="en-US"/>
            </a:p>
          </p:txBody>
        </p:sp>
        <p:sp>
          <p:nvSpPr>
            <p:cNvPr id="50199" name="Oval 12"/>
            <p:cNvSpPr>
              <a:spLocks noChangeArrowheads="1"/>
            </p:cNvSpPr>
            <p:nvPr/>
          </p:nvSpPr>
          <p:spPr bwMode="auto">
            <a:xfrm rot="5400000">
              <a:off x="1713" y="785"/>
              <a:ext cx="1884" cy="1225"/>
            </a:xfrm>
            <a:prstGeom prst="ellipse">
              <a:avLst/>
            </a:prstGeom>
            <a:noFill/>
            <a:ln w="25400">
              <a:solidFill>
                <a:schemeClr val="tx1"/>
              </a:solidFill>
              <a:round/>
              <a:headEnd/>
              <a:tailEnd/>
            </a:ln>
          </p:spPr>
          <p:txBody>
            <a:bodyPr wrap="none" anchor="ctr"/>
            <a:lstStyle/>
            <a:p>
              <a:endParaRPr lang="en-US"/>
            </a:p>
          </p:txBody>
        </p:sp>
        <p:sp>
          <p:nvSpPr>
            <p:cNvPr id="50200" name="Oval 13"/>
            <p:cNvSpPr>
              <a:spLocks noChangeArrowheads="1"/>
            </p:cNvSpPr>
            <p:nvPr/>
          </p:nvSpPr>
          <p:spPr bwMode="auto">
            <a:xfrm flipH="1">
              <a:off x="2454" y="1544"/>
              <a:ext cx="1884" cy="1225"/>
            </a:xfrm>
            <a:prstGeom prst="ellipse">
              <a:avLst/>
            </a:prstGeom>
            <a:noFill/>
            <a:ln w="25400">
              <a:solidFill>
                <a:schemeClr val="tx1"/>
              </a:solidFill>
              <a:round/>
              <a:headEnd/>
              <a:tailEnd/>
            </a:ln>
          </p:spPr>
          <p:txBody>
            <a:bodyPr wrap="none" anchor="ctr"/>
            <a:lstStyle/>
            <a:p>
              <a:endParaRPr lang="en-US"/>
            </a:p>
          </p:txBody>
        </p:sp>
      </p:grpSp>
      <p:sp>
        <p:nvSpPr>
          <p:cNvPr id="50182" name="Text Box 15"/>
          <p:cNvSpPr txBox="1">
            <a:spLocks noChangeArrowheads="1"/>
          </p:cNvSpPr>
          <p:nvPr/>
        </p:nvSpPr>
        <p:spPr bwMode="auto">
          <a:xfrm>
            <a:off x="1457325" y="2809875"/>
            <a:ext cx="2174875" cy="1187450"/>
          </a:xfrm>
          <a:prstGeom prst="rect">
            <a:avLst/>
          </a:prstGeom>
          <a:noFill/>
          <a:ln w="9525">
            <a:noFill/>
            <a:miter lim="800000"/>
            <a:headEnd/>
            <a:tailEnd/>
          </a:ln>
        </p:spPr>
        <p:txBody>
          <a:bodyPr>
            <a:spAutoFit/>
          </a:bodyPr>
          <a:lstStyle/>
          <a:p>
            <a:pPr algn="ctr">
              <a:spcBef>
                <a:spcPct val="50000"/>
              </a:spcBef>
            </a:pPr>
            <a:r>
              <a:rPr lang="en-US">
                <a:solidFill>
                  <a:schemeClr val="bg2"/>
                </a:solidFill>
              </a:rPr>
              <a:t>Health, </a:t>
            </a:r>
            <a:br>
              <a:rPr lang="en-US">
                <a:solidFill>
                  <a:schemeClr val="bg2"/>
                </a:solidFill>
              </a:rPr>
            </a:br>
            <a:r>
              <a:rPr lang="en-US">
                <a:solidFill>
                  <a:schemeClr val="bg2"/>
                </a:solidFill>
              </a:rPr>
              <a:t>Mental Health, and Nutrition</a:t>
            </a:r>
          </a:p>
        </p:txBody>
      </p:sp>
      <p:sp>
        <p:nvSpPr>
          <p:cNvPr id="50183" name="Text Box 16"/>
          <p:cNvSpPr txBox="1">
            <a:spLocks noChangeArrowheads="1"/>
          </p:cNvSpPr>
          <p:nvPr/>
        </p:nvSpPr>
        <p:spPr bwMode="auto">
          <a:xfrm>
            <a:off x="5513388" y="2965450"/>
            <a:ext cx="2174875" cy="822325"/>
          </a:xfrm>
          <a:prstGeom prst="rect">
            <a:avLst/>
          </a:prstGeom>
          <a:noFill/>
          <a:ln w="9525">
            <a:noFill/>
            <a:miter lim="800000"/>
            <a:headEnd/>
            <a:tailEnd/>
          </a:ln>
        </p:spPr>
        <p:txBody>
          <a:bodyPr>
            <a:spAutoFit/>
          </a:bodyPr>
          <a:lstStyle/>
          <a:p>
            <a:pPr algn="ctr">
              <a:spcBef>
                <a:spcPct val="50000"/>
              </a:spcBef>
            </a:pPr>
            <a:r>
              <a:rPr lang="en-US">
                <a:solidFill>
                  <a:schemeClr val="bg2"/>
                </a:solidFill>
              </a:rPr>
              <a:t>Family Support</a:t>
            </a:r>
          </a:p>
        </p:txBody>
      </p:sp>
      <p:sp>
        <p:nvSpPr>
          <p:cNvPr id="50184" name="Text Box 17"/>
          <p:cNvSpPr txBox="1">
            <a:spLocks noChangeArrowheads="1"/>
          </p:cNvSpPr>
          <p:nvPr/>
        </p:nvSpPr>
        <p:spPr bwMode="auto">
          <a:xfrm>
            <a:off x="3640138" y="1300163"/>
            <a:ext cx="1890712" cy="461962"/>
          </a:xfrm>
          <a:prstGeom prst="rect">
            <a:avLst/>
          </a:prstGeom>
          <a:noFill/>
          <a:ln w="9525">
            <a:noFill/>
            <a:miter lim="800000"/>
            <a:headEnd/>
            <a:tailEnd/>
          </a:ln>
        </p:spPr>
        <p:txBody>
          <a:bodyPr>
            <a:spAutoFit/>
          </a:bodyPr>
          <a:lstStyle/>
          <a:p>
            <a:pPr algn="ctr">
              <a:spcBef>
                <a:spcPct val="50000"/>
              </a:spcBef>
            </a:pPr>
            <a:r>
              <a:rPr lang="en-US">
                <a:solidFill>
                  <a:schemeClr val="bg2"/>
                </a:solidFill>
              </a:rPr>
              <a:t>Education</a:t>
            </a:r>
          </a:p>
        </p:txBody>
      </p:sp>
      <p:sp>
        <p:nvSpPr>
          <p:cNvPr id="50185" name="Text Box 18"/>
          <p:cNvSpPr txBox="1">
            <a:spLocks noChangeArrowheads="1"/>
          </p:cNvSpPr>
          <p:nvPr/>
        </p:nvSpPr>
        <p:spPr bwMode="auto">
          <a:xfrm>
            <a:off x="3443288" y="4867275"/>
            <a:ext cx="2290762" cy="461963"/>
          </a:xfrm>
          <a:prstGeom prst="rect">
            <a:avLst/>
          </a:prstGeom>
          <a:noFill/>
          <a:ln w="9525">
            <a:noFill/>
            <a:miter lim="800000"/>
            <a:headEnd/>
            <a:tailEnd/>
          </a:ln>
        </p:spPr>
        <p:txBody>
          <a:bodyPr>
            <a:spAutoFit/>
          </a:bodyPr>
          <a:lstStyle/>
          <a:p>
            <a:pPr algn="ctr">
              <a:spcBef>
                <a:spcPct val="50000"/>
              </a:spcBef>
            </a:pPr>
            <a:r>
              <a:rPr lang="en-US">
                <a:solidFill>
                  <a:schemeClr val="bg2"/>
                </a:solidFill>
              </a:rPr>
              <a:t>Special Needs, </a:t>
            </a:r>
          </a:p>
        </p:txBody>
      </p:sp>
      <p:sp>
        <p:nvSpPr>
          <p:cNvPr id="451603" name="Text Box 19"/>
          <p:cNvSpPr txBox="1">
            <a:spLocks noChangeArrowheads="1"/>
          </p:cNvSpPr>
          <p:nvPr/>
        </p:nvSpPr>
        <p:spPr bwMode="auto">
          <a:xfrm>
            <a:off x="727075" y="1001713"/>
            <a:ext cx="1989138" cy="1012825"/>
          </a:xfrm>
          <a:prstGeom prst="rect">
            <a:avLst/>
          </a:prstGeom>
          <a:solidFill>
            <a:schemeClr val="bg1"/>
          </a:solidFill>
          <a:ln w="9525">
            <a:solidFill>
              <a:schemeClr val="accent2"/>
            </a:solidFill>
            <a:miter lim="800000"/>
            <a:headEnd/>
            <a:tailEnd/>
          </a:ln>
        </p:spPr>
        <p:txBody>
          <a:bodyPr anchor="ctr" anchorCtr="1"/>
          <a:lstStyle/>
          <a:p>
            <a:pPr algn="ctr"/>
            <a:r>
              <a:rPr lang="en-US" b="1">
                <a:solidFill>
                  <a:srgbClr val="3366FF"/>
                </a:solidFill>
              </a:rPr>
              <a:t>Data &amp;</a:t>
            </a:r>
            <a:br>
              <a:rPr lang="en-US" b="1">
                <a:solidFill>
                  <a:srgbClr val="3366FF"/>
                </a:solidFill>
              </a:rPr>
            </a:br>
            <a:r>
              <a:rPr lang="en-US" b="1">
                <a:solidFill>
                  <a:srgbClr val="3366FF"/>
                </a:solidFill>
              </a:rPr>
              <a:t>Services</a:t>
            </a:r>
          </a:p>
        </p:txBody>
      </p:sp>
      <p:sp>
        <p:nvSpPr>
          <p:cNvPr id="451605" name="Line 21" descr="This slide provides a graphic that shows KIDS (Kids Integrated Data System Model) capturing data and services information related to the areas of education, family support, special needs, and health, mental health, and nutrition."/>
          <p:cNvSpPr>
            <a:spLocks noChangeShapeType="1"/>
          </p:cNvSpPr>
          <p:nvPr/>
        </p:nvSpPr>
        <p:spPr bwMode="auto">
          <a:xfrm flipH="1" flipV="1">
            <a:off x="2762250" y="2030413"/>
            <a:ext cx="1023938" cy="1150937"/>
          </a:xfrm>
          <a:prstGeom prst="line">
            <a:avLst/>
          </a:prstGeom>
          <a:noFill/>
          <a:ln w="57150">
            <a:solidFill>
              <a:srgbClr val="3366FF"/>
            </a:solidFill>
            <a:round/>
            <a:headEnd/>
            <a:tailEnd type="triangle" w="med" len="med"/>
          </a:ln>
        </p:spPr>
        <p:txBody>
          <a:bodyPr/>
          <a:lstStyle/>
          <a:p>
            <a:endParaRPr lang="en-US"/>
          </a:p>
        </p:txBody>
      </p:sp>
      <p:sp>
        <p:nvSpPr>
          <p:cNvPr id="451606" name="Line 22"/>
          <p:cNvSpPr>
            <a:spLocks noChangeShapeType="1"/>
          </p:cNvSpPr>
          <p:nvPr/>
        </p:nvSpPr>
        <p:spPr bwMode="auto">
          <a:xfrm flipV="1">
            <a:off x="5372100" y="2049463"/>
            <a:ext cx="1023938" cy="1150937"/>
          </a:xfrm>
          <a:prstGeom prst="line">
            <a:avLst/>
          </a:prstGeom>
          <a:noFill/>
          <a:ln w="57150">
            <a:solidFill>
              <a:srgbClr val="3366FF"/>
            </a:solidFill>
            <a:round/>
            <a:headEnd/>
            <a:tailEnd type="triangle" w="med" len="med"/>
          </a:ln>
        </p:spPr>
        <p:txBody>
          <a:bodyPr/>
          <a:lstStyle/>
          <a:p>
            <a:endParaRPr lang="en-US"/>
          </a:p>
        </p:txBody>
      </p:sp>
      <p:sp>
        <p:nvSpPr>
          <p:cNvPr id="451607" name="Line 23"/>
          <p:cNvSpPr>
            <a:spLocks noChangeShapeType="1"/>
          </p:cNvSpPr>
          <p:nvPr/>
        </p:nvSpPr>
        <p:spPr bwMode="auto">
          <a:xfrm flipH="1">
            <a:off x="2819400" y="3821113"/>
            <a:ext cx="1023938" cy="1150937"/>
          </a:xfrm>
          <a:prstGeom prst="line">
            <a:avLst/>
          </a:prstGeom>
          <a:noFill/>
          <a:ln w="57150">
            <a:solidFill>
              <a:srgbClr val="3366FF"/>
            </a:solidFill>
            <a:round/>
            <a:headEnd/>
            <a:tailEnd type="triangle" w="med" len="med"/>
          </a:ln>
        </p:spPr>
        <p:txBody>
          <a:bodyPr/>
          <a:lstStyle/>
          <a:p>
            <a:endParaRPr lang="en-US"/>
          </a:p>
        </p:txBody>
      </p:sp>
      <p:sp>
        <p:nvSpPr>
          <p:cNvPr id="451608" name="Line 24"/>
          <p:cNvSpPr>
            <a:spLocks noChangeShapeType="1"/>
          </p:cNvSpPr>
          <p:nvPr/>
        </p:nvSpPr>
        <p:spPr bwMode="auto">
          <a:xfrm>
            <a:off x="5276850" y="3821113"/>
            <a:ext cx="1023938" cy="1150937"/>
          </a:xfrm>
          <a:prstGeom prst="line">
            <a:avLst/>
          </a:prstGeom>
          <a:noFill/>
          <a:ln w="57150">
            <a:solidFill>
              <a:srgbClr val="3366FF"/>
            </a:solidFill>
            <a:round/>
            <a:headEnd/>
            <a:tailEnd type="triangle" w="med" len="med"/>
          </a:ln>
        </p:spPr>
        <p:txBody>
          <a:bodyPr/>
          <a:lstStyle/>
          <a:p>
            <a:endParaRPr lang="en-US"/>
          </a:p>
        </p:txBody>
      </p:sp>
      <p:sp>
        <p:nvSpPr>
          <p:cNvPr id="451609" name="Text Box 25"/>
          <p:cNvSpPr txBox="1">
            <a:spLocks noChangeArrowheads="1"/>
          </p:cNvSpPr>
          <p:nvPr/>
        </p:nvSpPr>
        <p:spPr bwMode="auto">
          <a:xfrm>
            <a:off x="6348413" y="5014913"/>
            <a:ext cx="1989137" cy="1012825"/>
          </a:xfrm>
          <a:prstGeom prst="rect">
            <a:avLst/>
          </a:prstGeom>
          <a:solidFill>
            <a:schemeClr val="bg1"/>
          </a:solidFill>
          <a:ln w="9525">
            <a:solidFill>
              <a:schemeClr val="accent2"/>
            </a:solidFill>
            <a:miter lim="800000"/>
            <a:headEnd/>
            <a:tailEnd/>
          </a:ln>
        </p:spPr>
        <p:txBody>
          <a:bodyPr anchor="ctr" anchorCtr="1"/>
          <a:lstStyle/>
          <a:p>
            <a:pPr algn="ctr"/>
            <a:r>
              <a:rPr lang="en-US" b="1">
                <a:solidFill>
                  <a:srgbClr val="3366FF"/>
                </a:solidFill>
              </a:rPr>
              <a:t>Data &amp;</a:t>
            </a:r>
            <a:br>
              <a:rPr lang="en-US" b="1">
                <a:solidFill>
                  <a:srgbClr val="3366FF"/>
                </a:solidFill>
              </a:rPr>
            </a:br>
            <a:r>
              <a:rPr lang="en-US" b="1">
                <a:solidFill>
                  <a:srgbClr val="3366FF"/>
                </a:solidFill>
              </a:rPr>
              <a:t>Services</a:t>
            </a:r>
          </a:p>
        </p:txBody>
      </p:sp>
      <p:sp>
        <p:nvSpPr>
          <p:cNvPr id="451610" name="Text Box 26"/>
          <p:cNvSpPr txBox="1">
            <a:spLocks noChangeArrowheads="1"/>
          </p:cNvSpPr>
          <p:nvPr/>
        </p:nvSpPr>
        <p:spPr bwMode="auto">
          <a:xfrm>
            <a:off x="782638" y="5018088"/>
            <a:ext cx="1989137" cy="1012825"/>
          </a:xfrm>
          <a:prstGeom prst="rect">
            <a:avLst/>
          </a:prstGeom>
          <a:solidFill>
            <a:schemeClr val="bg1"/>
          </a:solidFill>
          <a:ln w="9525">
            <a:solidFill>
              <a:schemeClr val="accent2"/>
            </a:solidFill>
            <a:miter lim="800000"/>
            <a:headEnd/>
            <a:tailEnd/>
          </a:ln>
        </p:spPr>
        <p:txBody>
          <a:bodyPr anchor="ctr" anchorCtr="1"/>
          <a:lstStyle/>
          <a:p>
            <a:pPr algn="ctr"/>
            <a:r>
              <a:rPr lang="en-US" b="1">
                <a:solidFill>
                  <a:srgbClr val="3366FF"/>
                </a:solidFill>
              </a:rPr>
              <a:t>Data &amp;</a:t>
            </a:r>
            <a:br>
              <a:rPr lang="en-US" b="1">
                <a:solidFill>
                  <a:srgbClr val="3366FF"/>
                </a:solidFill>
              </a:rPr>
            </a:br>
            <a:r>
              <a:rPr lang="en-US" b="1">
                <a:solidFill>
                  <a:srgbClr val="3366FF"/>
                </a:solidFill>
              </a:rPr>
              <a:t>Services</a:t>
            </a:r>
          </a:p>
        </p:txBody>
      </p:sp>
      <p:sp>
        <p:nvSpPr>
          <p:cNvPr id="451611" name="Text Box 27"/>
          <p:cNvSpPr txBox="1">
            <a:spLocks noChangeArrowheads="1"/>
          </p:cNvSpPr>
          <p:nvPr/>
        </p:nvSpPr>
        <p:spPr bwMode="auto">
          <a:xfrm>
            <a:off x="6421438" y="996950"/>
            <a:ext cx="1989137" cy="1012825"/>
          </a:xfrm>
          <a:prstGeom prst="rect">
            <a:avLst/>
          </a:prstGeom>
          <a:solidFill>
            <a:schemeClr val="bg1"/>
          </a:solidFill>
          <a:ln w="9525">
            <a:solidFill>
              <a:schemeClr val="accent2"/>
            </a:solidFill>
            <a:miter lim="800000"/>
            <a:headEnd/>
            <a:tailEnd/>
          </a:ln>
        </p:spPr>
        <p:txBody>
          <a:bodyPr anchor="ctr" anchorCtr="1"/>
          <a:lstStyle/>
          <a:p>
            <a:pPr algn="ctr"/>
            <a:r>
              <a:rPr lang="en-US" b="1">
                <a:solidFill>
                  <a:srgbClr val="3366FF"/>
                </a:solidFill>
              </a:rPr>
              <a:t>Data &amp;</a:t>
            </a:r>
            <a:br>
              <a:rPr lang="en-US" b="1">
                <a:solidFill>
                  <a:srgbClr val="3366FF"/>
                </a:solidFill>
              </a:rPr>
            </a:br>
            <a:r>
              <a:rPr lang="en-US" b="1">
                <a:solidFill>
                  <a:srgbClr val="3366FF"/>
                </a:solidFill>
              </a:rPr>
              <a:t>Services</a:t>
            </a:r>
          </a:p>
        </p:txBody>
      </p:sp>
      <p:grpSp>
        <p:nvGrpSpPr>
          <p:cNvPr id="3" name="Group 29"/>
          <p:cNvGrpSpPr>
            <a:grpSpLocks/>
          </p:cNvGrpSpPr>
          <p:nvPr/>
        </p:nvGrpSpPr>
        <p:grpSpPr bwMode="auto">
          <a:xfrm>
            <a:off x="3673475" y="3003550"/>
            <a:ext cx="1928813" cy="1014413"/>
            <a:chOff x="2422" y="1832"/>
            <a:chExt cx="1215" cy="639"/>
          </a:xfrm>
        </p:grpSpPr>
        <p:sp>
          <p:nvSpPr>
            <p:cNvPr id="50195" name="Rectangle 30"/>
            <p:cNvSpPr>
              <a:spLocks noChangeArrowheads="1"/>
            </p:cNvSpPr>
            <p:nvPr/>
          </p:nvSpPr>
          <p:spPr bwMode="auto">
            <a:xfrm>
              <a:off x="2422" y="1832"/>
              <a:ext cx="1215" cy="639"/>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50196" name="WordArt 31"/>
            <p:cNvSpPr>
              <a:spLocks noChangeArrowheads="1" noChangeShapeType="1" noTextEdit="1"/>
            </p:cNvSpPr>
            <p:nvPr/>
          </p:nvSpPr>
          <p:spPr bwMode="auto">
            <a:xfrm>
              <a:off x="2513" y="1895"/>
              <a:ext cx="1074" cy="5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66FF"/>
                  </a:solidFill>
                  <a:latin typeface="Arial Black"/>
                </a:rPr>
                <a:t>KIDS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6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16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16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16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16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16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16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16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603" grpId="0" animBg="1"/>
      <p:bldP spid="451605" grpId="0" animBg="1"/>
      <p:bldP spid="451606" grpId="0" animBg="1"/>
      <p:bldP spid="451607" grpId="0" animBg="1"/>
      <p:bldP spid="451608" grpId="0" animBg="1"/>
      <p:bldP spid="451609" grpId="0" animBg="1"/>
      <p:bldP spid="451610" grpId="0" animBg="1"/>
      <p:bldP spid="4516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200025" y="-38100"/>
            <a:ext cx="8229600" cy="1143000"/>
          </a:xfrm>
        </p:spPr>
        <p:txBody>
          <a:bodyPr/>
          <a:lstStyle/>
          <a:p>
            <a:pPr eaLnBrk="1" hangingPunct="1"/>
            <a:r>
              <a:rPr lang="en-US" sz="3200" dirty="0" smtClean="0">
                <a:latin typeface="Calibri" pitchFamily="34" charset="0"/>
              </a:rPr>
              <a:t>OPERATIONS</a:t>
            </a:r>
          </a:p>
        </p:txBody>
      </p:sp>
      <p:sp>
        <p:nvSpPr>
          <p:cNvPr id="75778" name="Content Placeholder 2"/>
          <p:cNvSpPr>
            <a:spLocks noGrp="1"/>
          </p:cNvSpPr>
          <p:nvPr>
            <p:ph idx="1"/>
          </p:nvPr>
        </p:nvSpPr>
        <p:spPr>
          <a:xfrm>
            <a:off x="341313" y="1198563"/>
            <a:ext cx="8429625" cy="4752975"/>
          </a:xfrm>
        </p:spPr>
        <p:txBody>
          <a:bodyPr/>
          <a:lstStyle/>
          <a:p>
            <a:pPr marL="0" indent="0" algn="ctr" eaLnBrk="1" hangingPunct="1">
              <a:buFontTx/>
              <a:buNone/>
            </a:pPr>
            <a:endParaRPr lang="en-US" dirty="0" smtClean="0">
              <a:latin typeface="Frutiger Linotype"/>
            </a:endParaRPr>
          </a:p>
          <a:p>
            <a:pPr marL="0" indent="0" algn="ctr" eaLnBrk="1" hangingPunct="1">
              <a:buFontTx/>
              <a:buNone/>
            </a:pPr>
            <a:endParaRPr lang="en-US" dirty="0" smtClean="0">
              <a:latin typeface="Frutiger Linotype"/>
            </a:endParaRPr>
          </a:p>
          <a:p>
            <a:pPr marL="0" indent="0" algn="ctr" eaLnBrk="1" hangingPunct="1">
              <a:buFontTx/>
              <a:buNone/>
            </a:pPr>
            <a:endParaRPr lang="en-US" dirty="0" smtClean="0">
              <a:latin typeface="Frutiger Linotype"/>
            </a:endParaRPr>
          </a:p>
          <a:p>
            <a:pPr marL="0" indent="0" eaLnBrk="1" hangingPunct="1">
              <a:buFontTx/>
              <a:buNone/>
            </a:pPr>
            <a:r>
              <a:rPr lang="en-US" dirty="0" smtClean="0">
                <a:latin typeface="Frutiger Linotype"/>
              </a:rPr>
              <a:t>			</a:t>
            </a:r>
            <a:endParaRPr lang="en-US" sz="2400" dirty="0" smtClean="0">
              <a:latin typeface="Frutiger Linotype"/>
            </a:endParaRPr>
          </a:p>
        </p:txBody>
      </p:sp>
      <p:cxnSp>
        <p:nvCxnSpPr>
          <p:cNvPr id="6" name="Straight Arrow Connector 5" descr="This slide is titled “Operations” and presents a graphic showing the interrelationship between the Executive Leadership (Governing Board), Researchers (Research Advisory Board), Stakeholders and Practitioners (Project Advisory Teams), and KIDS Staff (Research Director, Data Base Administrators, and Administrative Assistant)"/>
          <p:cNvCxnSpPr/>
          <p:nvPr/>
        </p:nvCxnSpPr>
        <p:spPr>
          <a:xfrm flipH="1">
            <a:off x="2895600" y="4243388"/>
            <a:ext cx="289560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5780" name="TextBox 12"/>
          <p:cNvSpPr txBox="1">
            <a:spLocks noChangeArrowheads="1"/>
          </p:cNvSpPr>
          <p:nvPr/>
        </p:nvSpPr>
        <p:spPr bwMode="auto">
          <a:xfrm>
            <a:off x="0" y="6627813"/>
            <a:ext cx="3954463" cy="230187"/>
          </a:xfrm>
          <a:prstGeom prst="rect">
            <a:avLst/>
          </a:prstGeom>
          <a:noFill/>
          <a:ln w="9525">
            <a:noFill/>
            <a:miter lim="800000"/>
            <a:headEnd/>
            <a:tailEnd/>
          </a:ln>
        </p:spPr>
        <p:txBody>
          <a:bodyPr wrap="none">
            <a:spAutoFit/>
          </a:bodyPr>
          <a:lstStyle/>
          <a:p>
            <a:r>
              <a:rPr lang="en-US" sz="900"/>
              <a:t>John Fantuzzo &amp; Dennis Culhane, University of Pennsylvania, ISP, 6/8/11</a:t>
            </a:r>
          </a:p>
        </p:txBody>
      </p:sp>
      <p:sp>
        <p:nvSpPr>
          <p:cNvPr id="75781" name="TextBox 16"/>
          <p:cNvSpPr txBox="1">
            <a:spLocks noChangeArrowheads="1"/>
          </p:cNvSpPr>
          <p:nvPr/>
        </p:nvSpPr>
        <p:spPr bwMode="auto">
          <a:xfrm flipH="1">
            <a:off x="2679700" y="1236663"/>
            <a:ext cx="3360738" cy="523875"/>
          </a:xfrm>
          <a:prstGeom prst="rect">
            <a:avLst/>
          </a:prstGeom>
          <a:noFill/>
          <a:ln w="9525">
            <a:noFill/>
            <a:miter lim="800000"/>
            <a:headEnd/>
            <a:tailEnd/>
          </a:ln>
        </p:spPr>
        <p:txBody>
          <a:bodyPr>
            <a:spAutoFit/>
          </a:bodyPr>
          <a:lstStyle/>
          <a:p>
            <a:r>
              <a:rPr lang="en-US" sz="2800" dirty="0">
                <a:latin typeface="Calibri" pitchFamily="34" charset="0"/>
              </a:rPr>
              <a:t>Executive Leadership</a:t>
            </a:r>
          </a:p>
        </p:txBody>
      </p:sp>
      <p:sp>
        <p:nvSpPr>
          <p:cNvPr id="75782" name="TextBox 17"/>
          <p:cNvSpPr txBox="1">
            <a:spLocks noChangeArrowheads="1"/>
          </p:cNvSpPr>
          <p:nvPr/>
        </p:nvSpPr>
        <p:spPr bwMode="auto">
          <a:xfrm flipH="1">
            <a:off x="590550" y="3759200"/>
            <a:ext cx="1973263" cy="522288"/>
          </a:xfrm>
          <a:prstGeom prst="rect">
            <a:avLst/>
          </a:prstGeom>
          <a:noFill/>
          <a:ln w="9525">
            <a:noFill/>
            <a:miter lim="800000"/>
            <a:headEnd/>
            <a:tailEnd/>
          </a:ln>
        </p:spPr>
        <p:txBody>
          <a:bodyPr>
            <a:spAutoFit/>
          </a:bodyPr>
          <a:lstStyle/>
          <a:p>
            <a:r>
              <a:rPr lang="en-US" sz="2800">
                <a:latin typeface="Calibri" pitchFamily="34" charset="0"/>
              </a:rPr>
              <a:t>Researchers</a:t>
            </a:r>
          </a:p>
        </p:txBody>
      </p:sp>
      <p:sp>
        <p:nvSpPr>
          <p:cNvPr id="75783" name="TextBox 18"/>
          <p:cNvSpPr txBox="1">
            <a:spLocks noChangeArrowheads="1"/>
          </p:cNvSpPr>
          <p:nvPr/>
        </p:nvSpPr>
        <p:spPr bwMode="auto">
          <a:xfrm flipH="1">
            <a:off x="6049963" y="3449638"/>
            <a:ext cx="2436812" cy="954087"/>
          </a:xfrm>
          <a:prstGeom prst="rect">
            <a:avLst/>
          </a:prstGeom>
          <a:noFill/>
          <a:ln w="9525">
            <a:noFill/>
            <a:miter lim="800000"/>
            <a:headEnd/>
            <a:tailEnd/>
          </a:ln>
        </p:spPr>
        <p:txBody>
          <a:bodyPr>
            <a:spAutoFit/>
          </a:bodyPr>
          <a:lstStyle/>
          <a:p>
            <a:pPr algn="ctr"/>
            <a:r>
              <a:rPr lang="en-US" sz="2800">
                <a:latin typeface="Calibri" pitchFamily="34" charset="0"/>
              </a:rPr>
              <a:t>Stakeholders &amp;</a:t>
            </a:r>
            <a:br>
              <a:rPr lang="en-US" sz="2800">
                <a:latin typeface="Calibri" pitchFamily="34" charset="0"/>
              </a:rPr>
            </a:br>
            <a:r>
              <a:rPr lang="en-US" sz="2800">
                <a:latin typeface="Calibri" pitchFamily="34" charset="0"/>
              </a:rPr>
              <a:t>Practitioners</a:t>
            </a:r>
          </a:p>
        </p:txBody>
      </p:sp>
      <p:pic>
        <p:nvPicPr>
          <p:cNvPr id="75784" name="Picture 4" descr="This slide is titled “Operations” and presents a graphic showing the interrelationship between the Executive Leadership (Governing Board), Researchers (Research Advisory Board), Stakeholders and Practitioners (Project Advisory Teams), and KIDS Staff (Research Director, Data Base Administrators, and Administrative Assistant)"/>
          <p:cNvPicPr>
            <a:picLocks noChangeAspect="1" noChangeArrowheads="1"/>
          </p:cNvPicPr>
          <p:nvPr/>
        </p:nvPicPr>
        <p:blipFill>
          <a:blip r:embed="rId2" cstate="print"/>
          <a:srcRect/>
          <a:stretch>
            <a:fillRect/>
          </a:stretch>
        </p:blipFill>
        <p:spPr bwMode="auto">
          <a:xfrm>
            <a:off x="3617913" y="2884488"/>
            <a:ext cx="1527175" cy="1017587"/>
          </a:xfrm>
          <a:prstGeom prst="rect">
            <a:avLst/>
          </a:prstGeom>
          <a:noFill/>
          <a:ln w="9525">
            <a:noFill/>
            <a:miter lim="800000"/>
            <a:headEnd/>
            <a:tailEnd/>
          </a:ln>
        </p:spPr>
      </p:pic>
      <p:cxnSp>
        <p:nvCxnSpPr>
          <p:cNvPr id="5" name="Straight Arrow Connector 4" descr="This slide is titled “Operations” and presents a graphic showing the interrelationship between the Executive Leadership (Governing Board), Researchers (Research Advisory Board), Stakeholders and Practitioners (Project Advisory Teams), and KIDS Staff (Research Director, Data Base Administrators, and Administrative Assistant)"/>
          <p:cNvCxnSpPr/>
          <p:nvPr/>
        </p:nvCxnSpPr>
        <p:spPr>
          <a:xfrm flipH="1">
            <a:off x="2819400" y="2278063"/>
            <a:ext cx="1447800" cy="17526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descr="This slide is titled “Operations” and presents a graphic showing the interrelationship between the Executive Leadership (Governing Board), Researchers (Research Advisory Board), Stakeholders and Practitioners (Project Advisory Teams), and KIDS Staff (Research Director, Data Base Administrators, and Administrative Assistant)"/>
          <p:cNvCxnSpPr/>
          <p:nvPr/>
        </p:nvCxnSpPr>
        <p:spPr>
          <a:xfrm flipH="1" flipV="1">
            <a:off x="4532313" y="2278063"/>
            <a:ext cx="1219200" cy="17526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Left Brace 17"/>
          <p:cNvSpPr/>
          <p:nvPr/>
        </p:nvSpPr>
        <p:spPr>
          <a:xfrm>
            <a:off x="5845175" y="5002213"/>
            <a:ext cx="304800" cy="914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9" name="Straight Arrow Connector 18"/>
          <p:cNvCxnSpPr/>
          <p:nvPr/>
        </p:nvCxnSpPr>
        <p:spPr>
          <a:xfrm rot="16200000" flipH="1">
            <a:off x="4171157" y="3888581"/>
            <a:ext cx="1871662" cy="12223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789" name="TextBox 22"/>
          <p:cNvSpPr txBox="1">
            <a:spLocks noChangeArrowheads="1"/>
          </p:cNvSpPr>
          <p:nvPr/>
        </p:nvSpPr>
        <p:spPr bwMode="auto">
          <a:xfrm>
            <a:off x="3297238" y="1763713"/>
            <a:ext cx="2263775" cy="400050"/>
          </a:xfrm>
          <a:prstGeom prst="rect">
            <a:avLst/>
          </a:prstGeom>
          <a:noFill/>
          <a:ln w="9525">
            <a:noFill/>
            <a:miter lim="800000"/>
            <a:headEnd/>
            <a:tailEnd/>
          </a:ln>
        </p:spPr>
        <p:txBody>
          <a:bodyPr wrap="none">
            <a:spAutoFit/>
          </a:bodyPr>
          <a:lstStyle/>
          <a:p>
            <a:r>
              <a:rPr lang="en-US" sz="2000"/>
              <a:t>[Governing Board]</a:t>
            </a:r>
          </a:p>
        </p:txBody>
      </p:sp>
      <p:sp>
        <p:nvSpPr>
          <p:cNvPr id="75790" name="TextBox 23"/>
          <p:cNvSpPr txBox="1">
            <a:spLocks noChangeArrowheads="1"/>
          </p:cNvSpPr>
          <p:nvPr/>
        </p:nvSpPr>
        <p:spPr bwMode="auto">
          <a:xfrm>
            <a:off x="38100" y="4325938"/>
            <a:ext cx="3259138" cy="706437"/>
          </a:xfrm>
          <a:prstGeom prst="rect">
            <a:avLst/>
          </a:prstGeom>
          <a:noFill/>
          <a:ln w="9525">
            <a:noFill/>
            <a:miter lim="800000"/>
            <a:headEnd/>
            <a:tailEnd/>
          </a:ln>
        </p:spPr>
        <p:txBody>
          <a:bodyPr>
            <a:spAutoFit/>
          </a:bodyPr>
          <a:lstStyle/>
          <a:p>
            <a:pPr algn="ctr"/>
            <a:r>
              <a:rPr lang="en-US" sz="2000"/>
              <a:t>[Research Advisory Board]</a:t>
            </a:r>
            <a:br>
              <a:rPr lang="en-US" sz="2000"/>
            </a:br>
            <a:endParaRPr lang="en-US" sz="2000"/>
          </a:p>
        </p:txBody>
      </p:sp>
      <p:sp>
        <p:nvSpPr>
          <p:cNvPr id="75791" name="TextBox 24"/>
          <p:cNvSpPr txBox="1">
            <a:spLocks noChangeArrowheads="1"/>
          </p:cNvSpPr>
          <p:nvPr/>
        </p:nvSpPr>
        <p:spPr bwMode="auto">
          <a:xfrm>
            <a:off x="5816600" y="4360863"/>
            <a:ext cx="2986088" cy="401637"/>
          </a:xfrm>
          <a:prstGeom prst="rect">
            <a:avLst/>
          </a:prstGeom>
          <a:noFill/>
          <a:ln w="9525">
            <a:noFill/>
            <a:miter lim="800000"/>
            <a:headEnd/>
            <a:tailEnd/>
          </a:ln>
        </p:spPr>
        <p:txBody>
          <a:bodyPr wrap="none">
            <a:spAutoFit/>
          </a:bodyPr>
          <a:lstStyle/>
          <a:p>
            <a:pPr algn="ctr"/>
            <a:r>
              <a:rPr lang="en-US" sz="2000"/>
              <a:t>[Project Advisory Teams]</a:t>
            </a:r>
          </a:p>
        </p:txBody>
      </p:sp>
      <p:sp>
        <p:nvSpPr>
          <p:cNvPr id="75792" name="TextBox 25"/>
          <p:cNvSpPr txBox="1">
            <a:spLocks noChangeArrowheads="1"/>
          </p:cNvSpPr>
          <p:nvPr/>
        </p:nvSpPr>
        <p:spPr bwMode="auto">
          <a:xfrm>
            <a:off x="6027738" y="5048250"/>
            <a:ext cx="2586037" cy="831850"/>
          </a:xfrm>
          <a:prstGeom prst="rect">
            <a:avLst/>
          </a:prstGeom>
          <a:noFill/>
          <a:ln w="9525">
            <a:noFill/>
            <a:miter lim="800000"/>
            <a:headEnd/>
            <a:tailEnd/>
          </a:ln>
        </p:spPr>
        <p:txBody>
          <a:bodyPr wrap="none">
            <a:spAutoFit/>
          </a:bodyPr>
          <a:lstStyle/>
          <a:p>
            <a:pPr>
              <a:buFont typeface="Arial" charset="0"/>
              <a:buChar char="•"/>
            </a:pPr>
            <a:r>
              <a:rPr lang="en-US" sz="1600">
                <a:latin typeface="Cambria" pitchFamily="18" charset="0"/>
              </a:rPr>
              <a:t>  Research Director</a:t>
            </a:r>
          </a:p>
          <a:p>
            <a:pPr>
              <a:buFont typeface="Arial" charset="0"/>
              <a:buChar char="•"/>
            </a:pPr>
            <a:r>
              <a:rPr lang="en-US" sz="1600">
                <a:latin typeface="Cambria" pitchFamily="18" charset="0"/>
              </a:rPr>
              <a:t>  Data Base Administrators</a:t>
            </a:r>
          </a:p>
          <a:p>
            <a:pPr>
              <a:buFont typeface="Arial" charset="0"/>
              <a:buChar char="•"/>
            </a:pPr>
            <a:r>
              <a:rPr lang="en-US" sz="1600">
                <a:latin typeface="Cambria" pitchFamily="18" charset="0"/>
              </a:rPr>
              <a:t>  Administrative Assistant</a:t>
            </a:r>
          </a:p>
        </p:txBody>
      </p:sp>
      <p:sp>
        <p:nvSpPr>
          <p:cNvPr id="75793" name="TextBox 19" descr="This slide is titled “Operations” and presents a graphic showing the interrelationship between the Executive Leadership (Governing Board), Researchers (Research Advisory Board), Stakeholders and Practitioners (Project Advisory Teams), and KIDS Staff (Research Director, Data Base Administrators, and Administrative Assistant)"/>
          <p:cNvSpPr txBox="1">
            <a:spLocks noChangeArrowheads="1"/>
          </p:cNvSpPr>
          <p:nvPr/>
        </p:nvSpPr>
        <p:spPr bwMode="auto">
          <a:xfrm>
            <a:off x="4095750" y="3155950"/>
            <a:ext cx="550863" cy="276225"/>
          </a:xfrm>
          <a:prstGeom prst="rect">
            <a:avLst/>
          </a:prstGeom>
          <a:noFill/>
          <a:ln w="9525">
            <a:noFill/>
            <a:miter lim="800000"/>
            <a:headEnd/>
            <a:tailEnd/>
          </a:ln>
        </p:spPr>
        <p:txBody>
          <a:bodyPr wrap="none">
            <a:spAutoFit/>
          </a:bodyPr>
          <a:lstStyle/>
          <a:p>
            <a:r>
              <a:rPr lang="en-US" sz="1200" b="1" dirty="0">
                <a:solidFill>
                  <a:schemeClr val="bg1"/>
                </a:solidFill>
              </a:rPr>
              <a:t>KIDS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71856" y="2225358"/>
            <a:ext cx="8686800" cy="1143000"/>
          </a:xfrm>
        </p:spPr>
        <p:txBody>
          <a:bodyPr/>
          <a:lstStyle/>
          <a:p>
            <a:pPr algn="l" rtl="0" fontAlgn="base"/>
            <a:r>
              <a:rPr lang="en-US" sz="4000" kern="1200" dirty="0" smtClean="0">
                <a:solidFill>
                  <a:srgbClr val="333399"/>
                </a:solidFill>
                <a:latin typeface="Arial"/>
                <a:ea typeface="+mn-ea"/>
                <a:cs typeface="+mn-cs"/>
              </a:rPr>
              <a:t>Why is it of value to both educators &amp; health and social service providers?</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This slide is titled “Actionable Intelligence” and visually depicts how KIDS data contributes to cross-agency collaboration and improved quality."/>
          <p:cNvPicPr>
            <a:picLocks noChangeAspect="1" noChangeArrowheads="1"/>
          </p:cNvPicPr>
          <p:nvPr/>
        </p:nvPicPr>
        <p:blipFill>
          <a:blip r:embed="rId3" cstate="print"/>
          <a:srcRect/>
          <a:stretch>
            <a:fillRect/>
          </a:stretch>
        </p:blipFill>
        <p:spPr bwMode="auto">
          <a:xfrm>
            <a:off x="0" y="-3175"/>
            <a:ext cx="5588000" cy="6924675"/>
          </a:xfrm>
          <a:prstGeom prst="rect">
            <a:avLst/>
          </a:prstGeom>
          <a:noFill/>
          <a:ln w="9525">
            <a:noFill/>
            <a:miter lim="800000"/>
            <a:headEnd/>
            <a:tailEnd/>
          </a:ln>
        </p:spPr>
      </p:pic>
      <p:sp>
        <p:nvSpPr>
          <p:cNvPr id="52226" name="AutoShape 4"/>
          <p:cNvSpPr>
            <a:spLocks noChangeArrowheads="1"/>
          </p:cNvSpPr>
          <p:nvPr/>
        </p:nvSpPr>
        <p:spPr bwMode="auto">
          <a:xfrm rot="9663992" flipV="1">
            <a:off x="3144838" y="3003550"/>
            <a:ext cx="1930400" cy="142875"/>
          </a:xfrm>
          <a:prstGeom prst="leftArrow">
            <a:avLst>
              <a:gd name="adj1" fmla="val 50000"/>
              <a:gd name="adj2" fmla="val 112342"/>
            </a:avLst>
          </a:prstGeom>
          <a:solidFill>
            <a:schemeClr val="accent2"/>
          </a:solidFill>
          <a:ln w="9525">
            <a:solidFill>
              <a:schemeClr val="tx1"/>
            </a:solidFill>
            <a:miter lim="800000"/>
            <a:headEnd/>
            <a:tailEnd/>
          </a:ln>
        </p:spPr>
        <p:txBody>
          <a:bodyPr wrap="none" anchor="ctr"/>
          <a:lstStyle/>
          <a:p>
            <a:endParaRPr lang="en-US"/>
          </a:p>
        </p:txBody>
      </p:sp>
      <p:pic>
        <p:nvPicPr>
          <p:cNvPr id="52227" name="Picture 4" descr="This slide is titled “Actionable Intelligence” and visually depicts how KIDS data contributes to cross-agency collaboration and improved quality."/>
          <p:cNvPicPr>
            <a:picLocks noChangeAspect="1" noChangeArrowheads="1"/>
          </p:cNvPicPr>
          <p:nvPr/>
        </p:nvPicPr>
        <p:blipFill>
          <a:blip r:embed="rId4" cstate="print">
            <a:lum bright="26000"/>
          </a:blip>
          <a:srcRect/>
          <a:stretch>
            <a:fillRect/>
          </a:stretch>
        </p:blipFill>
        <p:spPr bwMode="auto">
          <a:xfrm>
            <a:off x="5413375" y="1508125"/>
            <a:ext cx="3187700" cy="1901825"/>
          </a:xfrm>
          <a:prstGeom prst="rect">
            <a:avLst/>
          </a:prstGeom>
          <a:noFill/>
          <a:ln w="9525">
            <a:solidFill>
              <a:schemeClr val="tx1"/>
            </a:solidFill>
            <a:miter lim="800000"/>
            <a:headEnd/>
            <a:tailEnd/>
          </a:ln>
        </p:spPr>
      </p:pic>
      <p:pic>
        <p:nvPicPr>
          <p:cNvPr id="52228" name="Picture 3" descr="This slide is titled “Actionable Intelligence” and visually depicts how KIDS data contributes to cross-agency collaboration and improved quality."/>
          <p:cNvPicPr>
            <a:picLocks noChangeAspect="1" noChangeArrowheads="1"/>
          </p:cNvPicPr>
          <p:nvPr/>
        </p:nvPicPr>
        <p:blipFill>
          <a:blip r:embed="rId5" cstate="print">
            <a:lum bright="16000"/>
          </a:blip>
          <a:srcRect l="22554" t="34981" r="819" b="4919"/>
          <a:stretch>
            <a:fillRect/>
          </a:stretch>
        </p:blipFill>
        <p:spPr bwMode="auto">
          <a:xfrm>
            <a:off x="5384800" y="4325938"/>
            <a:ext cx="3243263" cy="1909762"/>
          </a:xfrm>
          <a:prstGeom prst="rect">
            <a:avLst/>
          </a:prstGeom>
          <a:noFill/>
          <a:ln w="9525">
            <a:solidFill>
              <a:schemeClr val="tx1"/>
            </a:solidFill>
            <a:miter lim="800000"/>
            <a:headEnd/>
            <a:tailEnd/>
          </a:ln>
        </p:spPr>
      </p:pic>
      <p:sp>
        <p:nvSpPr>
          <p:cNvPr id="52229" name="AutoShape 4"/>
          <p:cNvSpPr>
            <a:spLocks noChangeArrowheads="1"/>
          </p:cNvSpPr>
          <p:nvPr/>
        </p:nvSpPr>
        <p:spPr bwMode="auto">
          <a:xfrm rot="-8785782">
            <a:off x="3014663" y="4017963"/>
            <a:ext cx="1930400" cy="166687"/>
          </a:xfrm>
          <a:prstGeom prst="leftArrow">
            <a:avLst>
              <a:gd name="adj1" fmla="val 50000"/>
              <a:gd name="adj2" fmla="val 112915"/>
            </a:avLst>
          </a:prstGeom>
          <a:solidFill>
            <a:schemeClr val="accent2"/>
          </a:solidFill>
          <a:ln w="9525">
            <a:solidFill>
              <a:schemeClr val="tx1"/>
            </a:solidFill>
            <a:miter lim="800000"/>
            <a:headEnd/>
            <a:tailEnd/>
          </a:ln>
        </p:spPr>
        <p:txBody>
          <a:bodyPr rot="10800000" wrap="none" anchor="ctr"/>
          <a:lstStyle/>
          <a:p>
            <a:endParaRPr lang="en-US"/>
          </a:p>
        </p:txBody>
      </p:sp>
      <p:sp>
        <p:nvSpPr>
          <p:cNvPr id="10" name="TextBox 9"/>
          <p:cNvSpPr txBox="1"/>
          <p:nvPr/>
        </p:nvSpPr>
        <p:spPr>
          <a:xfrm>
            <a:off x="5962650" y="1082675"/>
            <a:ext cx="2119313" cy="461963"/>
          </a:xfrm>
          <a:prstGeom prst="rect">
            <a:avLst/>
          </a:prstGeom>
          <a:noFill/>
        </p:spPr>
        <p:txBody>
          <a:bodyPr wrap="none">
            <a:spAutoFit/>
          </a:bodyPr>
          <a:lstStyle/>
          <a:p>
            <a:pPr>
              <a:defRPr/>
            </a:pPr>
            <a:r>
              <a:rPr lang="en-US" dirty="0">
                <a:solidFill>
                  <a:schemeClr val="accent2">
                    <a:lumMod val="75000"/>
                  </a:schemeClr>
                </a:solidFill>
                <a:latin typeface="Arial" pitchFamily="34" charset="0"/>
              </a:rPr>
              <a:t>Cross-Agency</a:t>
            </a:r>
          </a:p>
        </p:txBody>
      </p:sp>
      <p:sp>
        <p:nvSpPr>
          <p:cNvPr id="11" name="TextBox 10"/>
          <p:cNvSpPr txBox="1"/>
          <p:nvPr/>
        </p:nvSpPr>
        <p:spPr>
          <a:xfrm>
            <a:off x="6064250" y="3370263"/>
            <a:ext cx="1984375" cy="457200"/>
          </a:xfrm>
          <a:prstGeom prst="rect">
            <a:avLst/>
          </a:prstGeom>
          <a:noFill/>
        </p:spPr>
        <p:txBody>
          <a:bodyPr wrap="none">
            <a:spAutoFit/>
          </a:bodyPr>
          <a:lstStyle/>
          <a:p>
            <a:pPr>
              <a:defRPr/>
            </a:pPr>
            <a:r>
              <a:rPr lang="en-US" dirty="0">
                <a:solidFill>
                  <a:schemeClr val="accent2">
                    <a:lumMod val="75000"/>
                  </a:schemeClr>
                </a:solidFill>
                <a:latin typeface="Arial" pitchFamily="34" charset="0"/>
              </a:rPr>
              <a:t>Collaboration</a:t>
            </a:r>
          </a:p>
        </p:txBody>
      </p:sp>
      <p:sp>
        <p:nvSpPr>
          <p:cNvPr id="52233" name="TextBox 11"/>
          <p:cNvSpPr txBox="1">
            <a:spLocks noChangeArrowheads="1"/>
          </p:cNvSpPr>
          <p:nvPr/>
        </p:nvSpPr>
        <p:spPr bwMode="auto">
          <a:xfrm>
            <a:off x="6365875" y="3900488"/>
            <a:ext cx="1382713" cy="461962"/>
          </a:xfrm>
          <a:prstGeom prst="rect">
            <a:avLst/>
          </a:prstGeom>
          <a:noFill/>
          <a:ln w="9525">
            <a:noFill/>
            <a:miter lim="800000"/>
            <a:headEnd/>
            <a:tailEnd/>
          </a:ln>
        </p:spPr>
        <p:txBody>
          <a:bodyPr wrap="none">
            <a:spAutoFit/>
          </a:bodyPr>
          <a:lstStyle/>
          <a:p>
            <a:pPr algn="ctr"/>
            <a:r>
              <a:rPr lang="en-US">
                <a:solidFill>
                  <a:srgbClr val="262673"/>
                </a:solidFill>
              </a:rPr>
              <a:t>Improve </a:t>
            </a:r>
          </a:p>
        </p:txBody>
      </p:sp>
      <p:sp>
        <p:nvSpPr>
          <p:cNvPr id="13" name="TextBox 12"/>
          <p:cNvSpPr txBox="1"/>
          <p:nvPr/>
        </p:nvSpPr>
        <p:spPr>
          <a:xfrm>
            <a:off x="6513513" y="6197600"/>
            <a:ext cx="1143000" cy="461963"/>
          </a:xfrm>
          <a:prstGeom prst="rect">
            <a:avLst/>
          </a:prstGeom>
          <a:noFill/>
        </p:spPr>
        <p:txBody>
          <a:bodyPr wrap="none">
            <a:spAutoFit/>
          </a:bodyPr>
          <a:lstStyle/>
          <a:p>
            <a:pPr>
              <a:defRPr/>
            </a:pPr>
            <a:r>
              <a:rPr lang="en-US" dirty="0">
                <a:solidFill>
                  <a:schemeClr val="accent2">
                    <a:lumMod val="75000"/>
                  </a:schemeClr>
                </a:solidFill>
                <a:latin typeface="Arial" pitchFamily="34" charset="0"/>
              </a:rPr>
              <a:t>Quality</a:t>
            </a:r>
          </a:p>
        </p:txBody>
      </p:sp>
      <p:grpSp>
        <p:nvGrpSpPr>
          <p:cNvPr id="52235" name="Group 15" descr="This slide is titled “Actionable Intelligence” and visually depicts how KIDS data contributes to cross-agency collaboration and improved quality."/>
          <p:cNvGrpSpPr>
            <a:grpSpLocks/>
          </p:cNvGrpSpPr>
          <p:nvPr/>
        </p:nvGrpSpPr>
        <p:grpSpPr bwMode="auto">
          <a:xfrm>
            <a:off x="1460500" y="2971800"/>
            <a:ext cx="1525588" cy="990600"/>
            <a:chOff x="1635125" y="2268538"/>
            <a:chExt cx="5668963" cy="3778250"/>
          </a:xfrm>
        </p:grpSpPr>
        <p:pic>
          <p:nvPicPr>
            <p:cNvPr id="52236" name="Picture 4" descr="http://www.sxc.hu/pic/m/g/gr/graphican/1110057_multiple-connection.jpg"/>
            <p:cNvPicPr>
              <a:picLocks noChangeAspect="1" noChangeArrowheads="1"/>
            </p:cNvPicPr>
            <p:nvPr/>
          </p:nvPicPr>
          <p:blipFill>
            <a:blip r:embed="rId6" cstate="print"/>
            <a:srcRect/>
            <a:stretch>
              <a:fillRect/>
            </a:stretch>
          </p:blipFill>
          <p:spPr bwMode="auto">
            <a:xfrm>
              <a:off x="1635125" y="2268538"/>
              <a:ext cx="5668963" cy="3778250"/>
            </a:xfrm>
            <a:prstGeom prst="rect">
              <a:avLst/>
            </a:prstGeom>
            <a:noFill/>
            <a:ln w="9525">
              <a:noFill/>
              <a:miter lim="800000"/>
              <a:headEnd/>
              <a:tailEnd/>
            </a:ln>
          </p:spPr>
        </p:pic>
        <p:pic>
          <p:nvPicPr>
            <p:cNvPr id="52237" name="Picture 11"/>
            <p:cNvPicPr>
              <a:picLocks noChangeAspect="1" noChangeArrowheads="1"/>
            </p:cNvPicPr>
            <p:nvPr/>
          </p:nvPicPr>
          <p:blipFill>
            <a:blip r:embed="rId7" cstate="print"/>
            <a:srcRect/>
            <a:stretch>
              <a:fillRect/>
            </a:stretch>
          </p:blipFill>
          <p:spPr bwMode="auto">
            <a:xfrm>
              <a:off x="4022725" y="3381375"/>
              <a:ext cx="817563" cy="804863"/>
            </a:xfrm>
            <a:prstGeom prst="rect">
              <a:avLst/>
            </a:prstGeom>
            <a:noFill/>
            <a:ln w="9525">
              <a:noFill/>
              <a:miter lim="800000"/>
              <a:headEnd/>
              <a:tailEnd/>
            </a:ln>
          </p:spPr>
        </p:pic>
      </p:grpSp>
      <p:sp>
        <p:nvSpPr>
          <p:cNvPr id="15" name="Title 14"/>
          <p:cNvSpPr>
            <a:spLocks noGrp="1"/>
          </p:cNvSpPr>
          <p:nvPr>
            <p:ph type="title" idx="4294967295"/>
          </p:nvPr>
        </p:nvSpPr>
        <p:spPr>
          <a:xfrm>
            <a:off x="579120" y="323406"/>
            <a:ext cx="8229600" cy="1143000"/>
          </a:xfrm>
        </p:spPr>
        <p:txBody>
          <a:bodyPr/>
          <a:lstStyle/>
          <a:p>
            <a:pPr rtl="0" fontAlgn="base"/>
            <a:r>
              <a:rPr lang="en-US" sz="6000" b="1" kern="1200" dirty="0" smtClean="0">
                <a:solidFill>
                  <a:schemeClr val="accent2"/>
                </a:solidFill>
                <a:effectLst>
                  <a:outerShdw blurRad="50800" dist="38100" algn="tr" rotWithShape="0">
                    <a:prstClr val="black">
                      <a:alpha val="40000"/>
                    </a:prstClr>
                  </a:outerShdw>
                </a:effectLst>
                <a:latin typeface="Arial"/>
                <a:ea typeface="+mn-ea"/>
                <a:cs typeface="+mn-cs"/>
              </a:rPr>
              <a:t>Actionable </a:t>
            </a:r>
            <a:r>
              <a:rPr lang="en-US" sz="5400" b="1" kern="1200" dirty="0" smtClean="0">
                <a:solidFill>
                  <a:schemeClr val="accent2"/>
                </a:solidFill>
                <a:effectLst>
                  <a:outerShdw blurRad="50800" dist="38100" algn="tr" rotWithShape="0">
                    <a:prstClr val="black">
                      <a:alpha val="40000"/>
                    </a:prstClr>
                  </a:outerShdw>
                </a:effectLst>
                <a:latin typeface="Arial"/>
                <a:ea typeface="+mn-ea"/>
                <a:cs typeface="+mn-cs"/>
              </a:rPr>
              <a:t>Intelligence</a:t>
            </a:r>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1866</TotalTime>
  <Words>607</Words>
  <Application>Microsoft Office PowerPoint</Application>
  <PresentationFormat>On-screen Show (4:3)</PresentationFormat>
  <Paragraphs>179</Paragraphs>
  <Slides>24</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Default Design</vt:lpstr>
      <vt:lpstr>Photo Editor Photo</vt:lpstr>
      <vt:lpstr>Achieving a Common Purpose in the Real World of Public Services </vt:lpstr>
      <vt:lpstr>Problems</vt:lpstr>
      <vt:lpstr>Slide 3</vt:lpstr>
      <vt:lpstr>Integrating Data across Government Services </vt:lpstr>
      <vt:lpstr>Integrated Data for KIDS Research </vt:lpstr>
      <vt:lpstr>Slide 6</vt:lpstr>
      <vt:lpstr>OPERATIONS</vt:lpstr>
      <vt:lpstr>Why is it of value to both educators &amp; health and social service providers? </vt:lpstr>
      <vt:lpstr>Actionable Intelligence </vt:lpstr>
      <vt:lpstr>Making Essential Connections within Education and across Education &amp; Health and Human Services </vt:lpstr>
      <vt:lpstr>What can you do with the information that this type of system can provide?</vt:lpstr>
      <vt:lpstr>Critical Transitions &amp; Transactions </vt:lpstr>
      <vt:lpstr>CLOSING THE GAP:  Useful Information &amp; Interventions </vt:lpstr>
      <vt:lpstr>Key Findings/Actions</vt:lpstr>
      <vt:lpstr>Out of School Youth </vt:lpstr>
      <vt:lpstr>Key Findings/Actions</vt:lpstr>
      <vt:lpstr>Slide 17</vt:lpstr>
      <vt:lpstr>Findings/Action</vt:lpstr>
      <vt:lpstr>Homelessness Rates by School Average = 9% </vt:lpstr>
      <vt:lpstr>How do you develop and sustain such a system? </vt:lpstr>
      <vt:lpstr>Intelligence</vt:lpstr>
      <vt:lpstr>Current ISP Network</vt:lpstr>
      <vt:lpstr>Slide 23</vt:lpstr>
      <vt:lpstr>Slide 24</vt:lpstr>
    </vt:vector>
  </TitlesOfParts>
  <Company>University of Pennsylvania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Fantuzzo</dc:creator>
  <cp:lastModifiedBy>lgoodwyn</cp:lastModifiedBy>
  <cp:revision>169</cp:revision>
  <dcterms:created xsi:type="dcterms:W3CDTF">2009-10-14T20:53:39Z</dcterms:created>
  <dcterms:modified xsi:type="dcterms:W3CDTF">2011-12-01T18:16:29Z</dcterms:modified>
</cp:coreProperties>
</file>